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60" r:id="rId3"/>
    <p:sldId id="261" r:id="rId4"/>
    <p:sldId id="262" r:id="rId5"/>
    <p:sldId id="263" r:id="rId6"/>
    <p:sldId id="266" r:id="rId7"/>
    <p:sldId id="267" r:id="rId8"/>
    <p:sldId id="268" r:id="rId9"/>
    <p:sldId id="269" r:id="rId10"/>
    <p:sldId id="273" r:id="rId11"/>
    <p:sldId id="285" r:id="rId12"/>
    <p:sldId id="274" r:id="rId13"/>
    <p:sldId id="275" r:id="rId14"/>
    <p:sldId id="289" r:id="rId15"/>
    <p:sldId id="294" r:id="rId16"/>
    <p:sldId id="279" r:id="rId17"/>
    <p:sldId id="281" r:id="rId18"/>
    <p:sldId id="280" r:id="rId19"/>
    <p:sldId id="282" r:id="rId20"/>
    <p:sldId id="283" r:id="rId21"/>
    <p:sldId id="284" r:id="rId22"/>
    <p:sldId id="290" r:id="rId23"/>
    <p:sldId id="293" r:id="rId24"/>
    <p:sldId id="295" r:id="rId25"/>
    <p:sldId id="291" r:id="rId26"/>
    <p:sldId id="29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chmidt, Jennifer" initials="SJ" lastIdx="21" clrIdx="0">
    <p:extLst>
      <p:ext uri="{19B8F6BF-5375-455C-9EA6-DF929625EA0E}">
        <p15:presenceInfo xmlns:p15="http://schemas.microsoft.com/office/powerpoint/2012/main" userId="cb35b4f6-0ee0-4b4f-ac43-736ca8749bf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386"/>
    <p:restoredTop sz="75137"/>
  </p:normalViewPr>
  <p:slideViewPr>
    <p:cSldViewPr snapToGrid="0" snapToObjects="1">
      <p:cViewPr varScale="1">
        <p:scale>
          <a:sx n="89" d="100"/>
          <a:sy n="89" d="100"/>
        </p:scale>
        <p:origin x="189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tiff>
</file>

<file path=ppt/media/image2.tiff>
</file>

<file path=ppt/media/image3.tiff>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0945A1-5BDD-9844-B582-8357E50C6B85}" type="datetimeFigureOut">
              <a:rPr lang="en-US" smtClean="0"/>
              <a:t>6/22/18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C023D-BE27-D540-9FDE-B93DA18450B9}" type="slidenum">
              <a:rPr lang="en-US" smtClean="0"/>
              <a:t>‹#›</a:t>
            </a:fld>
            <a:endParaRPr lang="en-US" dirty="0"/>
          </a:p>
        </p:txBody>
      </p:sp>
    </p:spTree>
    <p:extLst>
      <p:ext uri="{BB962C8B-B14F-4D97-AF65-F5344CB8AC3E}">
        <p14:creationId xmlns:p14="http://schemas.microsoft.com/office/powerpoint/2010/main" val="18642921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DC023D-BE27-D540-9FDE-B93DA18450B9}" type="slidenum">
              <a:rPr lang="en-US" smtClean="0"/>
              <a:t>1</a:t>
            </a:fld>
            <a:endParaRPr lang="en-US" dirty="0"/>
          </a:p>
        </p:txBody>
      </p:sp>
    </p:spTree>
    <p:extLst>
      <p:ext uri="{BB962C8B-B14F-4D97-AF65-F5344CB8AC3E}">
        <p14:creationId xmlns:p14="http://schemas.microsoft.com/office/powerpoint/2010/main" val="39858480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for the interpreting and communicating findings code, the STEM-PQA codes for *Analyze* ("Staff support youth in analyzing data to draw conclusions ") and *Use symbols or models* ("Staff support youth in conveying STEM concepts through symbols, models, or other nonverbal language") were used. In the case of the latter STEM-PQA code, conveying STEM concepts through symbols, models, or other nonverbal language could have reflected instructional episodes in which youth used, for example, mathematical equations or formulas, but did not do so as part of modeling data of a phenomena in the world</a:t>
            </a:r>
          </a:p>
          <a:p>
            <a:endParaRPr lang="en-US" dirty="0"/>
          </a:p>
          <a:p>
            <a:r>
              <a:rPr lang="en-US" dirty="0"/>
              <a:t>As another example of this limitation related to how work with data was measured, generating data was an aspect of work with data that the open-ended qualitative analysis revealed to be less associated with less systematic groups of practices, or themes, than the other aspects. The STEM-PQA codes corresponding to this aspect of work with data were *Collect data or measure* ("Staff support youth in collecting data or measuring") and *Highlight precision and accuracy* ("Staff highlight value of precision and accuracy in measuring, observing, recording, or calculating "). Particularly in the case of the latter code, the emphasis on precision and accuracy may have been outside of activities focused on recording data or creating coding frames</a:t>
            </a:r>
          </a:p>
        </p:txBody>
      </p:sp>
      <p:sp>
        <p:nvSpPr>
          <p:cNvPr id="4" name="Slide Number Placeholder 3"/>
          <p:cNvSpPr>
            <a:spLocks noGrp="1"/>
          </p:cNvSpPr>
          <p:nvPr>
            <p:ph type="sldNum" sz="quarter" idx="10"/>
          </p:nvPr>
        </p:nvSpPr>
        <p:spPr/>
        <p:txBody>
          <a:bodyPr/>
          <a:lstStyle/>
          <a:p>
            <a:fld id="{BFDC023D-BE27-D540-9FDE-B93DA18450B9}" type="slidenum">
              <a:rPr lang="en-US" smtClean="0"/>
              <a:t>19</a:t>
            </a:fld>
            <a:endParaRPr lang="en-US" dirty="0"/>
          </a:p>
        </p:txBody>
      </p:sp>
    </p:spTree>
    <p:extLst>
      <p:ext uri="{BB962C8B-B14F-4D97-AF65-F5344CB8AC3E}">
        <p14:creationId xmlns:p14="http://schemas.microsoft.com/office/powerpoint/2010/main" val="679731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DC023D-BE27-D540-9FDE-B93DA18450B9}" type="slidenum">
              <a:rPr lang="en-US" smtClean="0"/>
              <a:t>25</a:t>
            </a:fld>
            <a:endParaRPr lang="en-US" dirty="0"/>
          </a:p>
        </p:txBody>
      </p:sp>
    </p:spTree>
    <p:extLst>
      <p:ext uri="{BB962C8B-B14F-4D97-AF65-F5344CB8AC3E}">
        <p14:creationId xmlns:p14="http://schemas.microsoft.com/office/powerpoint/2010/main" val="28433228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research on </a:t>
            </a:r>
            <a:r>
              <a:rPr lang="en-US" i="1" dirty="0"/>
              <a:t>using data to ask authentic questions and solve real problems </a:t>
            </a:r>
            <a:r>
              <a:rPr lang="en-US" sz="1800" dirty="0"/>
              <a:t>(e.g., Hancock, Kaput, &amp; Goldsmith, 1992) </a:t>
            </a:r>
            <a:r>
              <a:rPr lang="en-US" dirty="0"/>
              <a:t>in mathematics</a:t>
            </a:r>
          </a:p>
          <a:p>
            <a:endParaRPr lang="en-US" dirty="0"/>
          </a:p>
          <a:p>
            <a:r>
              <a:rPr lang="en-US" dirty="0"/>
              <a:t>Some research in programming and computer science </a:t>
            </a:r>
            <a:r>
              <a:rPr lang="en-US" sz="1800" dirty="0"/>
              <a:t>(Wilkerson-Jerde &amp; Wilensky, 2015)</a:t>
            </a:r>
          </a:p>
          <a:p>
            <a:endParaRPr lang="en-US" dirty="0"/>
          </a:p>
          <a:p>
            <a:r>
              <a:rPr lang="en-US" dirty="0"/>
              <a:t>No research examining work with data through the lens of engagement </a:t>
            </a:r>
            <a:r>
              <a:rPr lang="en-US" sz="1800" dirty="0"/>
              <a:t>(cf. Lee &amp; Wilkerson, 2018)</a:t>
            </a:r>
          </a:p>
          <a:p>
            <a:endParaRPr lang="en-US" sz="1800" dirty="0"/>
          </a:p>
          <a:p>
            <a:pPr lvl="1"/>
            <a:r>
              <a:rPr lang="en-US" dirty="0"/>
              <a:t>Doing so can build on past research by showing how engaging particular strategies are </a:t>
            </a:r>
          </a:p>
          <a:p>
            <a:pPr lvl="1"/>
            <a:endParaRPr lang="en-US" dirty="0"/>
          </a:p>
          <a:p>
            <a:pPr lvl="1"/>
            <a:r>
              <a:rPr lang="en-US" dirty="0"/>
              <a:t>Can be used to study engagement in-context but also across activities and STEM content areas</a:t>
            </a:r>
          </a:p>
        </p:txBody>
      </p:sp>
      <p:sp>
        <p:nvSpPr>
          <p:cNvPr id="4" name="Slide Number Placeholder 3"/>
          <p:cNvSpPr>
            <a:spLocks noGrp="1"/>
          </p:cNvSpPr>
          <p:nvPr>
            <p:ph type="sldNum" sz="quarter" idx="10"/>
          </p:nvPr>
        </p:nvSpPr>
        <p:spPr/>
        <p:txBody>
          <a:bodyPr/>
          <a:lstStyle/>
          <a:p>
            <a:fld id="{BFDC023D-BE27-D540-9FDE-B93DA18450B9}" type="slidenum">
              <a:rPr lang="en-US" smtClean="0"/>
              <a:t>2</a:t>
            </a:fld>
            <a:endParaRPr lang="en-US" dirty="0"/>
          </a:p>
        </p:txBody>
      </p:sp>
    </p:spTree>
    <p:extLst>
      <p:ext uri="{BB962C8B-B14F-4D97-AF65-F5344CB8AC3E}">
        <p14:creationId xmlns:p14="http://schemas.microsoft.com/office/powerpoint/2010/main" val="4188062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What is the frequency and nature of opportunities for youth to engage in each of the five aspects of work with data in summer STEM programs?</a:t>
            </a:r>
          </a:p>
          <a:p>
            <a:r>
              <a:rPr lang="en-US" dirty="0"/>
              <a:t>1. What are sources of variability for the profiles of engagement?</a:t>
            </a:r>
          </a:p>
          <a:p>
            <a:r>
              <a:rPr lang="en-US" dirty="0"/>
              <a:t>1. What profiles of engagement emerge from data collected via ESM in the programs?</a:t>
            </a:r>
          </a:p>
          <a:p>
            <a:r>
              <a:rPr lang="en-US" dirty="0"/>
              <a:t>1. How do the five aspects of work with data relate to profiles of engagement?</a:t>
            </a:r>
          </a:p>
          <a:p>
            <a:r>
              <a:rPr lang="en-US" dirty="0"/>
              <a:t>1. How do youth characteristics relate to profiles of engagement?</a:t>
            </a:r>
          </a:p>
        </p:txBody>
      </p:sp>
      <p:sp>
        <p:nvSpPr>
          <p:cNvPr id="4" name="Slide Number Placeholder 3"/>
          <p:cNvSpPr>
            <a:spLocks noGrp="1"/>
          </p:cNvSpPr>
          <p:nvPr>
            <p:ph type="sldNum" sz="quarter" idx="10"/>
          </p:nvPr>
        </p:nvSpPr>
        <p:spPr/>
        <p:txBody>
          <a:bodyPr/>
          <a:lstStyle/>
          <a:p>
            <a:fld id="{BFDC023D-BE27-D540-9FDE-B93DA18450B9}" type="slidenum">
              <a:rPr lang="en-US" smtClean="0"/>
              <a:t>7</a:t>
            </a:fld>
            <a:endParaRPr lang="en-US" dirty="0"/>
          </a:p>
        </p:txBody>
      </p:sp>
    </p:spTree>
    <p:extLst>
      <p:ext uri="{BB962C8B-B14F-4D97-AF65-F5344CB8AC3E}">
        <p14:creationId xmlns:p14="http://schemas.microsoft.com/office/powerpoint/2010/main" val="2263782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Among the instructional episodes that involved asking questions, qualitative descriptions revealed that around one-third (39/90, or 43%) involved youth working to understand the phenomenon or problem they were investigating. When doing so, youth were focused on actively constructing predictions and hypotheses about phenomena. For example, in an instructional episode during the *Ecosphere* program in which youth constructed inclined tables to study how water moved throughout the ecosystem, the youth activity leader prompted youth to generate hypotheses of what would happen when water was poured onto the table, before pouring the water. </a:t>
            </a:r>
          </a:p>
          <a:p>
            <a:endParaRPr lang="en-US" dirty="0"/>
          </a:p>
          <a:p>
            <a:r>
              <a:rPr lang="en-US" dirty="0"/>
              <a:t>Other instructional episodes involved questions that were not focused on predicting or hypothesizing, but instead on asking a more general type of question (21/90; 23%), or involved the *instructor* (but not youth) posing questions or identifying problems (14/90; 15%). In the former case, youth were found to be asking more general questions about understanding the assignment, task, or even the phenomena. For instance, in the *Marine Investigators* program, youth visited a water treatment site and were provided opportunities to ask questions about what they observed: However, youths' questions were not questions that could then be answered with empirical data, but were rather to clarify their understanding. In the latter, instructors were asking youth questions (i.e., questions to elicit youths' conceptual understanding). The remaining (23/90; 25%) episodes represented themes that were not very common or systematic. </a:t>
            </a:r>
          </a:p>
        </p:txBody>
      </p:sp>
      <p:sp>
        <p:nvSpPr>
          <p:cNvPr id="4" name="Slide Number Placeholder 3"/>
          <p:cNvSpPr>
            <a:spLocks noGrp="1"/>
          </p:cNvSpPr>
          <p:nvPr>
            <p:ph type="sldNum" sz="quarter" idx="10"/>
          </p:nvPr>
        </p:nvSpPr>
        <p:spPr/>
        <p:txBody>
          <a:bodyPr/>
          <a:lstStyle/>
          <a:p>
            <a:fld id="{BFDC023D-BE27-D540-9FDE-B93DA18450B9}" type="slidenum">
              <a:rPr lang="en-US" smtClean="0"/>
              <a:t>11</a:t>
            </a:fld>
            <a:endParaRPr lang="en-US" dirty="0"/>
          </a:p>
        </p:txBody>
      </p:sp>
    </p:spTree>
    <p:extLst>
      <p:ext uri="{BB962C8B-B14F-4D97-AF65-F5344CB8AC3E}">
        <p14:creationId xmlns:p14="http://schemas.microsoft.com/office/powerpoint/2010/main" val="3116889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Six profiles of engagement from youths’ ESM responses were identified</a:t>
            </a:r>
          </a:p>
          <a:p>
            <a:endParaRPr lang="en-US" dirty="0"/>
          </a:p>
          <a:p>
            <a:r>
              <a:rPr lang="en-US" dirty="0"/>
              <a:t>Challenge – below 1.5 on 1-4 scale</a:t>
            </a:r>
          </a:p>
          <a:p>
            <a:endParaRPr lang="en-US" dirty="0"/>
          </a:p>
          <a:p>
            <a:r>
              <a:rPr lang="en-US" dirty="0"/>
              <a:t>Full and eng. And comp – quite high (at or above 3.5 for all vars)</a:t>
            </a:r>
          </a:p>
        </p:txBody>
      </p:sp>
      <p:sp>
        <p:nvSpPr>
          <p:cNvPr id="4" name="Slide Number Placeholder 3"/>
          <p:cNvSpPr>
            <a:spLocks noGrp="1"/>
          </p:cNvSpPr>
          <p:nvPr>
            <p:ph type="sldNum" sz="quarter" idx="10"/>
          </p:nvPr>
        </p:nvSpPr>
        <p:spPr/>
        <p:txBody>
          <a:bodyPr/>
          <a:lstStyle/>
          <a:p>
            <a:fld id="{BFDC023D-BE27-D540-9FDE-B93DA18450B9}" type="slidenum">
              <a:rPr lang="en-US" smtClean="0"/>
              <a:t>12</a:t>
            </a:fld>
            <a:endParaRPr lang="en-US" dirty="0"/>
          </a:p>
        </p:txBody>
      </p:sp>
    </p:spTree>
    <p:extLst>
      <p:ext uri="{BB962C8B-B14F-4D97-AF65-F5344CB8AC3E}">
        <p14:creationId xmlns:p14="http://schemas.microsoft.com/office/powerpoint/2010/main" val="2416885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DC023D-BE27-D540-9FDE-B93DA18450B9}" type="slidenum">
              <a:rPr lang="en-US" smtClean="0"/>
              <a:t>13</a:t>
            </a:fld>
            <a:endParaRPr lang="en-US" dirty="0"/>
          </a:p>
        </p:txBody>
      </p:sp>
    </p:spTree>
    <p:extLst>
      <p:ext uri="{BB962C8B-B14F-4D97-AF65-F5344CB8AC3E}">
        <p14:creationId xmlns:p14="http://schemas.microsoft.com/office/powerpoint/2010/main" val="42708195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follow-up analysis revealed that the effect of modeling data on *Full* engagement much more robust than that for generating data: 9.835% of this effect (of data modeling) would have to be due to bias to invalidate the inference about its effect. For generating data, only 1.884% of the effect of generating data would need to be due to bias to invalidate the inference about its effect. These values are not minuscule but are also not very large (Frank, 2003)</a:t>
            </a:r>
          </a:p>
          <a:p>
            <a:endParaRPr lang="en-US" dirty="0"/>
          </a:p>
          <a:p>
            <a:r>
              <a:rPr lang="en-US" dirty="0"/>
              <a:t> For this effect, 17.879% would be needed to invalidate the inference, a slightly larger value for the follow-up sensitivity analysis than those found for the (statistically significant) relations involving the aspects of work with data, suggesting a moderately robust effect. </a:t>
            </a:r>
          </a:p>
        </p:txBody>
      </p:sp>
      <p:sp>
        <p:nvSpPr>
          <p:cNvPr id="4" name="Slide Number Placeholder 3"/>
          <p:cNvSpPr>
            <a:spLocks noGrp="1"/>
          </p:cNvSpPr>
          <p:nvPr>
            <p:ph type="sldNum" sz="quarter" idx="10"/>
          </p:nvPr>
        </p:nvSpPr>
        <p:spPr/>
        <p:txBody>
          <a:bodyPr/>
          <a:lstStyle/>
          <a:p>
            <a:fld id="{BFDC023D-BE27-D540-9FDE-B93DA18450B9}" type="slidenum">
              <a:rPr lang="en-US" smtClean="0"/>
              <a:t>15</a:t>
            </a:fld>
            <a:endParaRPr lang="en-US" dirty="0"/>
          </a:p>
        </p:txBody>
      </p:sp>
    </p:spTree>
    <p:extLst>
      <p:ext uri="{BB962C8B-B14F-4D97-AF65-F5344CB8AC3E}">
        <p14:creationId xmlns:p14="http://schemas.microsoft.com/office/powerpoint/2010/main" val="2035627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DC023D-BE27-D540-9FDE-B93DA18450B9}" type="slidenum">
              <a:rPr lang="en-US" smtClean="0"/>
              <a:t>16</a:t>
            </a:fld>
            <a:endParaRPr lang="en-US" dirty="0"/>
          </a:p>
        </p:txBody>
      </p:sp>
    </p:spTree>
    <p:extLst>
      <p:ext uri="{BB962C8B-B14F-4D97-AF65-F5344CB8AC3E}">
        <p14:creationId xmlns:p14="http://schemas.microsoft.com/office/powerpoint/2010/main" val="28218773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they suggest that perceptions of challenge and competence be considered in future research.</a:t>
            </a:r>
          </a:p>
        </p:txBody>
      </p:sp>
      <p:sp>
        <p:nvSpPr>
          <p:cNvPr id="4" name="Slide Number Placeholder 3"/>
          <p:cNvSpPr>
            <a:spLocks noGrp="1"/>
          </p:cNvSpPr>
          <p:nvPr>
            <p:ph type="sldNum" sz="quarter" idx="10"/>
          </p:nvPr>
        </p:nvSpPr>
        <p:spPr/>
        <p:txBody>
          <a:bodyPr/>
          <a:lstStyle/>
          <a:p>
            <a:fld id="{BFDC023D-BE27-D540-9FDE-B93DA18450B9}" type="slidenum">
              <a:rPr lang="en-US" smtClean="0"/>
              <a:t>17</a:t>
            </a:fld>
            <a:endParaRPr lang="en-US" dirty="0"/>
          </a:p>
        </p:txBody>
      </p:sp>
    </p:spTree>
    <p:extLst>
      <p:ext uri="{BB962C8B-B14F-4D97-AF65-F5344CB8AC3E}">
        <p14:creationId xmlns:p14="http://schemas.microsoft.com/office/powerpoint/2010/main" val="3067706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9C559-F753-B546-B11E-74853DF944D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67B2328-7791-C94E-B012-4EDA7B541E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CCFAE5C-8DD7-B244-97C1-3F749B766F25}"/>
              </a:ext>
            </a:extLst>
          </p:cNvPr>
          <p:cNvSpPr>
            <a:spLocks noGrp="1"/>
          </p:cNvSpPr>
          <p:nvPr>
            <p:ph type="dt" sz="half" idx="10"/>
          </p:nvPr>
        </p:nvSpPr>
        <p:spPr/>
        <p:txBody>
          <a:bodyPr/>
          <a:lstStyle/>
          <a:p>
            <a:fld id="{A8517BD8-C317-F94B-A953-88E7039F354B}" type="datetimeFigureOut">
              <a:rPr lang="en-US" smtClean="0"/>
              <a:t>6/22/18</a:t>
            </a:fld>
            <a:endParaRPr lang="en-US" dirty="0"/>
          </a:p>
        </p:txBody>
      </p:sp>
      <p:sp>
        <p:nvSpPr>
          <p:cNvPr id="5" name="Footer Placeholder 4">
            <a:extLst>
              <a:ext uri="{FF2B5EF4-FFF2-40B4-BE49-F238E27FC236}">
                <a16:creationId xmlns:a16="http://schemas.microsoft.com/office/drawing/2014/main" id="{A49CDCCB-AEFE-DF42-B0C7-16007616447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A35EA3E-B5D4-C446-9797-EC314CA834F0}"/>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2128327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09B74-7188-074A-98DA-42479EB9E9B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DAEC385-AC05-BE44-AC11-2F3A3BB344F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046241-5D59-9043-9D77-66D5D8369E2B}"/>
              </a:ext>
            </a:extLst>
          </p:cNvPr>
          <p:cNvSpPr>
            <a:spLocks noGrp="1"/>
          </p:cNvSpPr>
          <p:nvPr>
            <p:ph type="dt" sz="half" idx="10"/>
          </p:nvPr>
        </p:nvSpPr>
        <p:spPr/>
        <p:txBody>
          <a:bodyPr/>
          <a:lstStyle/>
          <a:p>
            <a:fld id="{A8517BD8-C317-F94B-A953-88E7039F354B}" type="datetimeFigureOut">
              <a:rPr lang="en-US" smtClean="0"/>
              <a:t>6/22/18</a:t>
            </a:fld>
            <a:endParaRPr lang="en-US" dirty="0"/>
          </a:p>
        </p:txBody>
      </p:sp>
      <p:sp>
        <p:nvSpPr>
          <p:cNvPr id="5" name="Footer Placeholder 4">
            <a:extLst>
              <a:ext uri="{FF2B5EF4-FFF2-40B4-BE49-F238E27FC236}">
                <a16:creationId xmlns:a16="http://schemas.microsoft.com/office/drawing/2014/main" id="{483576B7-2478-BA4A-8303-E589187614B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091FF2E-3368-FD4C-A5E7-70BF44121DB7}"/>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3510779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04A08B-3367-7B42-9B0E-7DEED86B85C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770D3D-9F01-7B4B-A691-42FD37FFCAC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8AF158-EC12-7A44-8C98-A1553A9645C5}"/>
              </a:ext>
            </a:extLst>
          </p:cNvPr>
          <p:cNvSpPr>
            <a:spLocks noGrp="1"/>
          </p:cNvSpPr>
          <p:nvPr>
            <p:ph type="dt" sz="half" idx="10"/>
          </p:nvPr>
        </p:nvSpPr>
        <p:spPr/>
        <p:txBody>
          <a:bodyPr/>
          <a:lstStyle/>
          <a:p>
            <a:fld id="{A8517BD8-C317-F94B-A953-88E7039F354B}" type="datetimeFigureOut">
              <a:rPr lang="en-US" smtClean="0"/>
              <a:t>6/22/18</a:t>
            </a:fld>
            <a:endParaRPr lang="en-US" dirty="0"/>
          </a:p>
        </p:txBody>
      </p:sp>
      <p:sp>
        <p:nvSpPr>
          <p:cNvPr id="5" name="Footer Placeholder 4">
            <a:extLst>
              <a:ext uri="{FF2B5EF4-FFF2-40B4-BE49-F238E27FC236}">
                <a16:creationId xmlns:a16="http://schemas.microsoft.com/office/drawing/2014/main" id="{223F7729-A91C-6844-B79D-DE14C7BE14F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6965E11-403C-2546-A68D-6D48F9FBE806}"/>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199519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FCA4E-A419-BA4E-8280-5B39C17CDD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39E8EC-4CDB-6647-8F1C-A9A0B185F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EBDE64-615A-654A-8B22-CF1832A072F6}"/>
              </a:ext>
            </a:extLst>
          </p:cNvPr>
          <p:cNvSpPr>
            <a:spLocks noGrp="1"/>
          </p:cNvSpPr>
          <p:nvPr>
            <p:ph type="dt" sz="half" idx="10"/>
          </p:nvPr>
        </p:nvSpPr>
        <p:spPr/>
        <p:txBody>
          <a:bodyPr/>
          <a:lstStyle/>
          <a:p>
            <a:fld id="{A8517BD8-C317-F94B-A953-88E7039F354B}" type="datetimeFigureOut">
              <a:rPr lang="en-US" smtClean="0"/>
              <a:t>6/22/18</a:t>
            </a:fld>
            <a:endParaRPr lang="en-US" dirty="0"/>
          </a:p>
        </p:txBody>
      </p:sp>
      <p:sp>
        <p:nvSpPr>
          <p:cNvPr id="5" name="Footer Placeholder 4">
            <a:extLst>
              <a:ext uri="{FF2B5EF4-FFF2-40B4-BE49-F238E27FC236}">
                <a16:creationId xmlns:a16="http://schemas.microsoft.com/office/drawing/2014/main" id="{458A6531-DBC8-4F42-B920-09B30C4079E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17CF9C5-F2C9-5E4F-AEF5-3411598CD4FB}"/>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7000020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77AD8-F52F-6F43-AB07-4700C75DBC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C6B5BD-F73B-244F-BDBF-AF43A16039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ED3BC79-A247-4A44-9EEA-9025597FDEE6}"/>
              </a:ext>
            </a:extLst>
          </p:cNvPr>
          <p:cNvSpPr>
            <a:spLocks noGrp="1"/>
          </p:cNvSpPr>
          <p:nvPr>
            <p:ph type="dt" sz="half" idx="10"/>
          </p:nvPr>
        </p:nvSpPr>
        <p:spPr/>
        <p:txBody>
          <a:bodyPr/>
          <a:lstStyle/>
          <a:p>
            <a:fld id="{A8517BD8-C317-F94B-A953-88E7039F354B}" type="datetimeFigureOut">
              <a:rPr lang="en-US" smtClean="0"/>
              <a:t>6/22/18</a:t>
            </a:fld>
            <a:endParaRPr lang="en-US" dirty="0"/>
          </a:p>
        </p:txBody>
      </p:sp>
      <p:sp>
        <p:nvSpPr>
          <p:cNvPr id="5" name="Footer Placeholder 4">
            <a:extLst>
              <a:ext uri="{FF2B5EF4-FFF2-40B4-BE49-F238E27FC236}">
                <a16:creationId xmlns:a16="http://schemas.microsoft.com/office/drawing/2014/main" id="{EE480A7C-D378-054A-9413-FB6C461E145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8150022-F65C-A747-BCB3-657D1F99765D}"/>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3727945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EDBCD-21D5-DB4F-9913-4107270CEE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13CBA4-B23E-A147-A3E0-8FA41D93C01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E2916C-9E94-6C40-855E-CBF757A0E5A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F406E8-07CE-DB41-8BCF-6081F4089483}"/>
              </a:ext>
            </a:extLst>
          </p:cNvPr>
          <p:cNvSpPr>
            <a:spLocks noGrp="1"/>
          </p:cNvSpPr>
          <p:nvPr>
            <p:ph type="dt" sz="half" idx="10"/>
          </p:nvPr>
        </p:nvSpPr>
        <p:spPr/>
        <p:txBody>
          <a:bodyPr/>
          <a:lstStyle/>
          <a:p>
            <a:fld id="{A8517BD8-C317-F94B-A953-88E7039F354B}" type="datetimeFigureOut">
              <a:rPr lang="en-US" smtClean="0"/>
              <a:t>6/22/18</a:t>
            </a:fld>
            <a:endParaRPr lang="en-US" dirty="0"/>
          </a:p>
        </p:txBody>
      </p:sp>
      <p:sp>
        <p:nvSpPr>
          <p:cNvPr id="6" name="Footer Placeholder 5">
            <a:extLst>
              <a:ext uri="{FF2B5EF4-FFF2-40B4-BE49-F238E27FC236}">
                <a16:creationId xmlns:a16="http://schemas.microsoft.com/office/drawing/2014/main" id="{DDB08DFB-3429-EB4E-97AA-85012A6060E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C7D18B1-CB7E-6E4E-AE45-033430A63624}"/>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847569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5704B-E1FC-F746-9E17-D1DAAE0BFA3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D63663C-9E5D-D849-ABCD-49D88A0178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57FCA75-F31B-664E-9F90-4DC9851589E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7C3644-415C-0F45-A2B8-CC0083B558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D30D12B-FF05-EC4F-A2F3-A09093C2129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8F6A1B8-57C6-5E4D-ADDE-76F9354AF93B}"/>
              </a:ext>
            </a:extLst>
          </p:cNvPr>
          <p:cNvSpPr>
            <a:spLocks noGrp="1"/>
          </p:cNvSpPr>
          <p:nvPr>
            <p:ph type="dt" sz="half" idx="10"/>
          </p:nvPr>
        </p:nvSpPr>
        <p:spPr/>
        <p:txBody>
          <a:bodyPr/>
          <a:lstStyle/>
          <a:p>
            <a:fld id="{A8517BD8-C317-F94B-A953-88E7039F354B}" type="datetimeFigureOut">
              <a:rPr lang="en-US" smtClean="0"/>
              <a:t>6/22/18</a:t>
            </a:fld>
            <a:endParaRPr lang="en-US" dirty="0"/>
          </a:p>
        </p:txBody>
      </p:sp>
      <p:sp>
        <p:nvSpPr>
          <p:cNvPr id="8" name="Footer Placeholder 7">
            <a:extLst>
              <a:ext uri="{FF2B5EF4-FFF2-40B4-BE49-F238E27FC236}">
                <a16:creationId xmlns:a16="http://schemas.microsoft.com/office/drawing/2014/main" id="{132D030D-BD13-4C48-8113-7AA2E28BB71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F7F62E4-5E06-2F45-B08F-5805B0C0221C}"/>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4233447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D5467-DD84-A24E-B46E-FA3B3708B9A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BC387B3-4D18-AD40-8212-761523511965}"/>
              </a:ext>
            </a:extLst>
          </p:cNvPr>
          <p:cNvSpPr>
            <a:spLocks noGrp="1"/>
          </p:cNvSpPr>
          <p:nvPr>
            <p:ph type="dt" sz="half" idx="10"/>
          </p:nvPr>
        </p:nvSpPr>
        <p:spPr/>
        <p:txBody>
          <a:bodyPr/>
          <a:lstStyle/>
          <a:p>
            <a:fld id="{A8517BD8-C317-F94B-A953-88E7039F354B}" type="datetimeFigureOut">
              <a:rPr lang="en-US" smtClean="0"/>
              <a:t>6/22/18</a:t>
            </a:fld>
            <a:endParaRPr lang="en-US" dirty="0"/>
          </a:p>
        </p:txBody>
      </p:sp>
      <p:sp>
        <p:nvSpPr>
          <p:cNvPr id="4" name="Footer Placeholder 3">
            <a:extLst>
              <a:ext uri="{FF2B5EF4-FFF2-40B4-BE49-F238E27FC236}">
                <a16:creationId xmlns:a16="http://schemas.microsoft.com/office/drawing/2014/main" id="{2D6EA4DA-7866-3847-A832-159BAA86DB9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D6D60EF8-9BE6-1C4D-B507-F4C55D88E967}"/>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1018406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73DD47-B1ED-8047-A5F6-8D7C4573F4C8}"/>
              </a:ext>
            </a:extLst>
          </p:cNvPr>
          <p:cNvSpPr>
            <a:spLocks noGrp="1"/>
          </p:cNvSpPr>
          <p:nvPr>
            <p:ph type="dt" sz="half" idx="10"/>
          </p:nvPr>
        </p:nvSpPr>
        <p:spPr/>
        <p:txBody>
          <a:bodyPr/>
          <a:lstStyle/>
          <a:p>
            <a:fld id="{A8517BD8-C317-F94B-A953-88E7039F354B}" type="datetimeFigureOut">
              <a:rPr lang="en-US" smtClean="0"/>
              <a:t>6/22/18</a:t>
            </a:fld>
            <a:endParaRPr lang="en-US" dirty="0"/>
          </a:p>
        </p:txBody>
      </p:sp>
      <p:sp>
        <p:nvSpPr>
          <p:cNvPr id="3" name="Footer Placeholder 2">
            <a:extLst>
              <a:ext uri="{FF2B5EF4-FFF2-40B4-BE49-F238E27FC236}">
                <a16:creationId xmlns:a16="http://schemas.microsoft.com/office/drawing/2014/main" id="{D97BF17C-7435-2C4B-B3FE-6844A03887E3}"/>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100ED69-969F-3049-880B-0D48BFC1BEED}"/>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1503134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324AD-9A00-4344-8D43-5FDC751D95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E026F9-6792-B548-9C84-2EAA454405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8878D54-1202-7744-B282-26AD6B05C0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634C8E4-CBEC-C948-A461-1242C3CE4323}"/>
              </a:ext>
            </a:extLst>
          </p:cNvPr>
          <p:cNvSpPr>
            <a:spLocks noGrp="1"/>
          </p:cNvSpPr>
          <p:nvPr>
            <p:ph type="dt" sz="half" idx="10"/>
          </p:nvPr>
        </p:nvSpPr>
        <p:spPr/>
        <p:txBody>
          <a:bodyPr/>
          <a:lstStyle/>
          <a:p>
            <a:fld id="{A8517BD8-C317-F94B-A953-88E7039F354B}" type="datetimeFigureOut">
              <a:rPr lang="en-US" smtClean="0"/>
              <a:t>6/22/18</a:t>
            </a:fld>
            <a:endParaRPr lang="en-US" dirty="0"/>
          </a:p>
        </p:txBody>
      </p:sp>
      <p:sp>
        <p:nvSpPr>
          <p:cNvPr id="6" name="Footer Placeholder 5">
            <a:extLst>
              <a:ext uri="{FF2B5EF4-FFF2-40B4-BE49-F238E27FC236}">
                <a16:creationId xmlns:a16="http://schemas.microsoft.com/office/drawing/2014/main" id="{A561397D-3187-0D4E-871A-65E02C6CC01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AF024E7-8FB4-2B4B-AD15-40B8360AFD7C}"/>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9048272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1C88D-17FE-A147-9828-F48B324FA2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A6BD9B-8DA0-C140-A3BB-41C5B9C917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FA29DB9-E0B9-4441-A78C-749BDFB7F2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BD753EA-2838-574F-8001-61EB2FF697B5}"/>
              </a:ext>
            </a:extLst>
          </p:cNvPr>
          <p:cNvSpPr>
            <a:spLocks noGrp="1"/>
          </p:cNvSpPr>
          <p:nvPr>
            <p:ph type="dt" sz="half" idx="10"/>
          </p:nvPr>
        </p:nvSpPr>
        <p:spPr/>
        <p:txBody>
          <a:bodyPr/>
          <a:lstStyle/>
          <a:p>
            <a:fld id="{A8517BD8-C317-F94B-A953-88E7039F354B}" type="datetimeFigureOut">
              <a:rPr lang="en-US" smtClean="0"/>
              <a:t>6/22/18</a:t>
            </a:fld>
            <a:endParaRPr lang="en-US" dirty="0"/>
          </a:p>
        </p:txBody>
      </p:sp>
      <p:sp>
        <p:nvSpPr>
          <p:cNvPr id="6" name="Footer Placeholder 5">
            <a:extLst>
              <a:ext uri="{FF2B5EF4-FFF2-40B4-BE49-F238E27FC236}">
                <a16:creationId xmlns:a16="http://schemas.microsoft.com/office/drawing/2014/main" id="{12704E40-8854-6143-A5FF-48899DAEBC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5E44B4-4DBA-5C47-806B-C65BA3D471CB}"/>
              </a:ext>
            </a:extLst>
          </p:cNvPr>
          <p:cNvSpPr>
            <a:spLocks noGrp="1"/>
          </p:cNvSpPr>
          <p:nvPr>
            <p:ph type="sldNum" sz="quarter" idx="12"/>
          </p:nvPr>
        </p:nvSpPr>
        <p:spPr/>
        <p:txBody>
          <a:bodyPr/>
          <a:lstStyle/>
          <a:p>
            <a:fld id="{E6F08EED-0362-CB41-B30F-8F53AE590440}" type="slidenum">
              <a:rPr lang="en-US" smtClean="0"/>
              <a:t>‹#›</a:t>
            </a:fld>
            <a:endParaRPr lang="en-US" dirty="0"/>
          </a:p>
        </p:txBody>
      </p:sp>
    </p:spTree>
    <p:extLst>
      <p:ext uri="{BB962C8B-B14F-4D97-AF65-F5344CB8AC3E}">
        <p14:creationId xmlns:p14="http://schemas.microsoft.com/office/powerpoint/2010/main" val="3229939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4FFD2C-E6D4-FD4B-9F2B-EAF381C135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FFBFCB-6480-E843-BB88-2AB559FEC1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27E4C01-CFE0-0745-B0FE-F686BF39A0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517BD8-C317-F94B-A953-88E7039F354B}" type="datetimeFigureOut">
              <a:rPr lang="en-US" smtClean="0"/>
              <a:t>6/22/18</a:t>
            </a:fld>
            <a:endParaRPr lang="en-US" dirty="0"/>
          </a:p>
        </p:txBody>
      </p:sp>
      <p:sp>
        <p:nvSpPr>
          <p:cNvPr id="5" name="Footer Placeholder 4">
            <a:extLst>
              <a:ext uri="{FF2B5EF4-FFF2-40B4-BE49-F238E27FC236}">
                <a16:creationId xmlns:a16="http://schemas.microsoft.com/office/drawing/2014/main" id="{02803E1B-060E-A542-8B97-87AF9914E8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BC3D524-1E00-8442-A5BA-D164AA786C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F08EED-0362-CB41-B30F-8F53AE590440}" type="slidenum">
              <a:rPr lang="en-US" smtClean="0"/>
              <a:t>‹#›</a:t>
            </a:fld>
            <a:endParaRPr lang="en-US" dirty="0"/>
          </a:p>
        </p:txBody>
      </p:sp>
    </p:spTree>
    <p:extLst>
      <p:ext uri="{BB962C8B-B14F-4D97-AF65-F5344CB8AC3E}">
        <p14:creationId xmlns:p14="http://schemas.microsoft.com/office/powerpoint/2010/main" val="35989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3C17F-FDAC-1A4F-8646-7DD2B079EA19}"/>
              </a:ext>
            </a:extLst>
          </p:cNvPr>
          <p:cNvSpPr>
            <a:spLocks noGrp="1"/>
          </p:cNvSpPr>
          <p:nvPr>
            <p:ph type="ctrTitle"/>
          </p:nvPr>
        </p:nvSpPr>
        <p:spPr>
          <a:xfrm>
            <a:off x="1524000" y="797273"/>
            <a:ext cx="9144000" cy="2387600"/>
          </a:xfrm>
        </p:spPr>
        <p:txBody>
          <a:bodyPr>
            <a:noAutofit/>
          </a:bodyPr>
          <a:lstStyle/>
          <a:p>
            <a:r>
              <a:rPr lang="en-US" sz="4800" dirty="0"/>
              <a:t>Understanding Work With Data in Summer STEM Programs Through An Experience Sampling Method Approach</a:t>
            </a:r>
          </a:p>
        </p:txBody>
      </p:sp>
      <p:sp>
        <p:nvSpPr>
          <p:cNvPr id="3" name="Subtitle 2">
            <a:extLst>
              <a:ext uri="{FF2B5EF4-FFF2-40B4-BE49-F238E27FC236}">
                <a16:creationId xmlns:a16="http://schemas.microsoft.com/office/drawing/2014/main" id="{7A77AA2E-D3AB-5F4B-A3D4-2B7498496CCF}"/>
              </a:ext>
            </a:extLst>
          </p:cNvPr>
          <p:cNvSpPr>
            <a:spLocks noGrp="1"/>
          </p:cNvSpPr>
          <p:nvPr>
            <p:ph type="subTitle" idx="1"/>
          </p:nvPr>
        </p:nvSpPr>
        <p:spPr>
          <a:xfrm>
            <a:off x="1524000" y="3319959"/>
            <a:ext cx="9144000" cy="1655762"/>
          </a:xfrm>
        </p:spPr>
        <p:txBody>
          <a:bodyPr>
            <a:normAutofit lnSpcReduction="10000"/>
          </a:bodyPr>
          <a:lstStyle/>
          <a:p>
            <a:r>
              <a:rPr lang="en-US" dirty="0"/>
              <a:t>Joshua M. Rosenberg</a:t>
            </a:r>
          </a:p>
          <a:p>
            <a:r>
              <a:rPr lang="en-US" dirty="0"/>
              <a:t>Michigan State University</a:t>
            </a:r>
          </a:p>
          <a:p>
            <a:r>
              <a:rPr lang="en-US" dirty="0"/>
              <a:t>A Dissertation Defense</a:t>
            </a:r>
          </a:p>
          <a:p>
            <a:r>
              <a:rPr lang="en-US" dirty="0"/>
              <a:t>6/22/2018</a:t>
            </a:r>
          </a:p>
        </p:txBody>
      </p:sp>
      <p:sp>
        <p:nvSpPr>
          <p:cNvPr id="4" name="TextBox 3">
            <a:extLst>
              <a:ext uri="{FF2B5EF4-FFF2-40B4-BE49-F238E27FC236}">
                <a16:creationId xmlns:a16="http://schemas.microsoft.com/office/drawing/2014/main" id="{2E85F93B-4F63-E04C-AE91-CC4ACC07F957}"/>
              </a:ext>
            </a:extLst>
          </p:cNvPr>
          <p:cNvSpPr txBox="1"/>
          <p:nvPr/>
        </p:nvSpPr>
        <p:spPr>
          <a:xfrm>
            <a:off x="576147" y="5110808"/>
            <a:ext cx="11039706" cy="1015663"/>
          </a:xfrm>
          <a:prstGeom prst="rect">
            <a:avLst/>
          </a:prstGeom>
          <a:noFill/>
        </p:spPr>
        <p:txBody>
          <a:bodyPr wrap="square" rtlCol="0">
            <a:spAutoFit/>
          </a:bodyPr>
          <a:lstStyle/>
          <a:p>
            <a:pPr algn="ctr"/>
            <a:r>
              <a:rPr lang="en-US" sz="2000" dirty="0">
                <a:latin typeface="Georgia" panose="02040502050405020303" pitchFamily="18" charset="0"/>
              </a:rPr>
              <a:t>Presented to:</a:t>
            </a:r>
          </a:p>
          <a:p>
            <a:pPr algn="ctr"/>
            <a:r>
              <a:rPr lang="en-US" sz="2000" dirty="0">
                <a:latin typeface="Georgia" panose="02040502050405020303" pitchFamily="18" charset="0"/>
              </a:rPr>
              <a:t>Matthew J. Koehler (Co-chair), Jennifer A.  Schmidt (Co-chair), Lisa Linnenbrink-Garcia, and Christina V. Schwarz</a:t>
            </a:r>
          </a:p>
        </p:txBody>
      </p:sp>
      <p:sp>
        <p:nvSpPr>
          <p:cNvPr id="5" name="TextBox 4">
            <a:extLst>
              <a:ext uri="{FF2B5EF4-FFF2-40B4-BE49-F238E27FC236}">
                <a16:creationId xmlns:a16="http://schemas.microsoft.com/office/drawing/2014/main" id="{69E4225F-F66C-BF48-88A4-89E5C8E6E446}"/>
              </a:ext>
            </a:extLst>
          </p:cNvPr>
          <p:cNvSpPr txBox="1"/>
          <p:nvPr/>
        </p:nvSpPr>
        <p:spPr>
          <a:xfrm>
            <a:off x="576147" y="6261558"/>
            <a:ext cx="11039706" cy="338554"/>
          </a:xfrm>
          <a:prstGeom prst="rect">
            <a:avLst/>
          </a:prstGeom>
          <a:noFill/>
        </p:spPr>
        <p:txBody>
          <a:bodyPr wrap="square" rtlCol="0">
            <a:spAutoFit/>
          </a:bodyPr>
          <a:lstStyle/>
          <a:p>
            <a:pPr algn="ctr"/>
            <a:r>
              <a:rPr lang="en-US" sz="1600" dirty="0">
                <a:latin typeface="Georgia" panose="02040502050405020303" pitchFamily="18" charset="0"/>
              </a:rPr>
              <a:t>These slides and the manuscript are available at: http://jmichaelrosenberg.com</a:t>
            </a:r>
          </a:p>
        </p:txBody>
      </p:sp>
    </p:spTree>
    <p:extLst>
      <p:ext uri="{BB962C8B-B14F-4D97-AF65-F5344CB8AC3E}">
        <p14:creationId xmlns:p14="http://schemas.microsoft.com/office/powerpoint/2010/main" val="2995444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A5B74-E4B2-7442-A871-1142B9460F58}"/>
              </a:ext>
            </a:extLst>
          </p:cNvPr>
          <p:cNvSpPr>
            <a:spLocks noGrp="1"/>
          </p:cNvSpPr>
          <p:nvPr>
            <p:ph type="title"/>
          </p:nvPr>
        </p:nvSpPr>
        <p:spPr>
          <a:xfrm>
            <a:off x="838199" y="365125"/>
            <a:ext cx="11149013" cy="1325563"/>
          </a:xfrm>
        </p:spPr>
        <p:txBody>
          <a:bodyPr>
            <a:normAutofit/>
          </a:bodyPr>
          <a:lstStyle/>
          <a:p>
            <a:r>
              <a:rPr lang="en-US" sz="4000" dirty="0"/>
              <a:t>RQ #1: Frequency and nature of work with data</a:t>
            </a:r>
          </a:p>
        </p:txBody>
      </p:sp>
      <p:pic>
        <p:nvPicPr>
          <p:cNvPr id="3" name="Picture 2">
            <a:extLst>
              <a:ext uri="{FF2B5EF4-FFF2-40B4-BE49-F238E27FC236}">
                <a16:creationId xmlns:a16="http://schemas.microsoft.com/office/drawing/2014/main" id="{5139ECDF-7450-7F4C-BCEB-34008D1313F1}"/>
              </a:ext>
            </a:extLst>
          </p:cNvPr>
          <p:cNvPicPr>
            <a:picLocks noChangeAspect="1"/>
          </p:cNvPicPr>
          <p:nvPr/>
        </p:nvPicPr>
        <p:blipFill>
          <a:blip r:embed="rId2"/>
          <a:stretch>
            <a:fillRect/>
          </a:stretch>
        </p:blipFill>
        <p:spPr>
          <a:xfrm>
            <a:off x="838200" y="1690688"/>
            <a:ext cx="7173920" cy="4771793"/>
          </a:xfrm>
          <a:prstGeom prst="rect">
            <a:avLst/>
          </a:prstGeom>
        </p:spPr>
      </p:pic>
      <p:sp>
        <p:nvSpPr>
          <p:cNvPr id="7" name="TextBox 6">
            <a:extLst>
              <a:ext uri="{FF2B5EF4-FFF2-40B4-BE49-F238E27FC236}">
                <a16:creationId xmlns:a16="http://schemas.microsoft.com/office/drawing/2014/main" id="{FE7379F1-ED7E-3449-BAEA-E5BE29174475}"/>
              </a:ext>
            </a:extLst>
          </p:cNvPr>
          <p:cNvSpPr txBox="1"/>
          <p:nvPr/>
        </p:nvSpPr>
        <p:spPr>
          <a:xfrm>
            <a:off x="8084634" y="3016251"/>
            <a:ext cx="3902579" cy="258532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Georgia" panose="02040502050405020303" pitchFamily="18" charset="0"/>
              </a:rPr>
              <a:t>1.86 aspects of work with data per instructional episode (</a:t>
            </a:r>
            <a:r>
              <a:rPr lang="en-US" i="1" dirty="0">
                <a:latin typeface="Georgia" panose="02040502050405020303" pitchFamily="18" charset="0"/>
              </a:rPr>
              <a:t>SD</a:t>
            </a:r>
            <a:r>
              <a:rPr lang="en-US" dirty="0">
                <a:latin typeface="Georgia" panose="02040502050405020303" pitchFamily="18" charset="0"/>
              </a:rPr>
              <a:t> = 1.61)</a:t>
            </a:r>
          </a:p>
          <a:p>
            <a:endParaRPr lang="en-US" dirty="0">
              <a:latin typeface="Georgia" panose="02040502050405020303" pitchFamily="18" charset="0"/>
            </a:endParaRPr>
          </a:p>
          <a:p>
            <a:pPr marL="285750" indent="-285750">
              <a:buFont typeface="Arial" panose="020B0604020202020204" pitchFamily="34" charset="0"/>
              <a:buChar char="•"/>
            </a:pPr>
            <a:r>
              <a:rPr lang="en-US" dirty="0">
                <a:latin typeface="Georgia" panose="02040502050405020303" pitchFamily="18" charset="0"/>
              </a:rPr>
              <a:t>63.60% of episodes involved </a:t>
            </a:r>
            <a:r>
              <a:rPr lang="en-US" i="1" dirty="0">
                <a:latin typeface="Georgia" panose="02040502050405020303" pitchFamily="18" charset="0"/>
              </a:rPr>
              <a:t>any </a:t>
            </a:r>
            <a:r>
              <a:rPr lang="en-US" dirty="0">
                <a:latin typeface="Georgia" panose="02040502050405020303" pitchFamily="18" charset="0"/>
              </a:rPr>
              <a:t>of the aspects of work with data</a:t>
            </a:r>
          </a:p>
          <a:p>
            <a:endParaRPr lang="en-US" dirty="0">
              <a:latin typeface="Georgia" panose="02040502050405020303" pitchFamily="18" charset="0"/>
            </a:endParaRPr>
          </a:p>
          <a:p>
            <a:pPr marL="285750" indent="-285750">
              <a:buFont typeface="Arial" panose="020B0604020202020204" pitchFamily="34" charset="0"/>
              <a:buChar char="•"/>
            </a:pPr>
            <a:r>
              <a:rPr lang="en-US" dirty="0">
                <a:latin typeface="Georgia" panose="02040502050405020303" pitchFamily="18" charset="0"/>
              </a:rPr>
              <a:t>36.40% of episodes involved none</a:t>
            </a:r>
          </a:p>
          <a:p>
            <a:endParaRPr lang="en-US" dirty="0">
              <a:latin typeface="Georgia" panose="02040502050405020303" pitchFamily="18" charset="0"/>
            </a:endParaRPr>
          </a:p>
          <a:p>
            <a:endParaRPr lang="en-US" dirty="0">
              <a:latin typeface="Georgia" panose="02040502050405020303" pitchFamily="18" charset="0"/>
            </a:endParaRPr>
          </a:p>
        </p:txBody>
      </p:sp>
    </p:spTree>
    <p:extLst>
      <p:ext uri="{BB962C8B-B14F-4D97-AF65-F5344CB8AC3E}">
        <p14:creationId xmlns:p14="http://schemas.microsoft.com/office/powerpoint/2010/main" val="3340006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9F76C8-F3C6-9247-90C3-7D18F0FC78CA}"/>
              </a:ext>
            </a:extLst>
          </p:cNvPr>
          <p:cNvSpPr>
            <a:spLocks noGrp="1"/>
          </p:cNvSpPr>
          <p:nvPr>
            <p:ph idx="1"/>
          </p:nvPr>
        </p:nvSpPr>
        <p:spPr>
          <a:xfrm>
            <a:off x="626327" y="1843088"/>
            <a:ext cx="11015546" cy="4623807"/>
          </a:xfrm>
        </p:spPr>
        <p:txBody>
          <a:bodyPr anchor="ctr">
            <a:normAutofit fontScale="70000" lnSpcReduction="20000"/>
          </a:bodyPr>
          <a:lstStyle/>
          <a:p>
            <a:r>
              <a:rPr lang="en-US" dirty="0"/>
              <a:t>Variation in terms of </a:t>
            </a:r>
            <a:r>
              <a:rPr lang="en-US" i="1" dirty="0"/>
              <a:t>specificity of the activity</a:t>
            </a:r>
          </a:p>
          <a:p>
            <a:endParaRPr lang="en-US" dirty="0"/>
          </a:p>
          <a:p>
            <a:r>
              <a:rPr lang="en-US" dirty="0"/>
              <a:t>Variation in terms of being </a:t>
            </a:r>
            <a:r>
              <a:rPr lang="en-US" i="1" dirty="0"/>
              <a:t>youth vs. instructor driven</a:t>
            </a:r>
          </a:p>
          <a:p>
            <a:endParaRPr lang="en-US" dirty="0"/>
          </a:p>
          <a:p>
            <a:r>
              <a:rPr lang="en-US" dirty="0"/>
              <a:t>Variation in terms of </a:t>
            </a:r>
            <a:r>
              <a:rPr lang="en-US" i="1" dirty="0"/>
              <a:t>particular pedagogical approaches</a:t>
            </a:r>
          </a:p>
          <a:p>
            <a:endParaRPr lang="en-US" dirty="0"/>
          </a:p>
          <a:p>
            <a:r>
              <a:rPr lang="en-US" b="1" dirty="0"/>
              <a:t>Example: Asking questions</a:t>
            </a:r>
          </a:p>
          <a:p>
            <a:pPr marL="457200" lvl="1" indent="0">
              <a:buNone/>
            </a:pPr>
            <a:endParaRPr lang="en-US" dirty="0"/>
          </a:p>
          <a:p>
            <a:pPr lvl="1"/>
            <a:r>
              <a:rPr lang="en-US" dirty="0"/>
              <a:t>Youth actively constructing predictions and hypotheses about phenomena (39/90, or 43%) </a:t>
            </a:r>
          </a:p>
          <a:p>
            <a:pPr lvl="1"/>
            <a:endParaRPr lang="en-US" dirty="0"/>
          </a:p>
          <a:p>
            <a:pPr lvl="1"/>
            <a:r>
              <a:rPr lang="en-US" dirty="0"/>
              <a:t>Youth asking a more general type of question (21/90; 23%)</a:t>
            </a:r>
          </a:p>
          <a:p>
            <a:pPr lvl="1"/>
            <a:endParaRPr lang="en-US" dirty="0"/>
          </a:p>
          <a:p>
            <a:pPr lvl="1"/>
            <a:r>
              <a:rPr lang="en-US" dirty="0"/>
              <a:t>Instructor (but not youth) posing questions or identifying problems (14/90; 16%)</a:t>
            </a:r>
          </a:p>
          <a:p>
            <a:pPr lvl="1"/>
            <a:endParaRPr lang="en-US" dirty="0"/>
          </a:p>
          <a:p>
            <a:pPr lvl="1"/>
            <a:r>
              <a:rPr lang="en-US" dirty="0"/>
              <a:t>In other unsystematic ways (16/90; 18%)</a:t>
            </a:r>
          </a:p>
        </p:txBody>
      </p:sp>
      <p:sp>
        <p:nvSpPr>
          <p:cNvPr id="4" name="Title 1">
            <a:extLst>
              <a:ext uri="{FF2B5EF4-FFF2-40B4-BE49-F238E27FC236}">
                <a16:creationId xmlns:a16="http://schemas.microsoft.com/office/drawing/2014/main" id="{AD38A895-AE98-094B-827D-317A80A1B1B7}"/>
              </a:ext>
            </a:extLst>
          </p:cNvPr>
          <p:cNvSpPr>
            <a:spLocks noGrp="1"/>
          </p:cNvSpPr>
          <p:nvPr>
            <p:ph type="title"/>
          </p:nvPr>
        </p:nvSpPr>
        <p:spPr>
          <a:xfrm>
            <a:off x="838199" y="365125"/>
            <a:ext cx="10963276" cy="1325563"/>
          </a:xfrm>
        </p:spPr>
        <p:txBody>
          <a:bodyPr>
            <a:normAutofit/>
          </a:bodyPr>
          <a:lstStyle/>
          <a:p>
            <a:r>
              <a:rPr lang="en-US" sz="4000" dirty="0"/>
              <a:t>RQ #1: Frequency and nature of work with data</a:t>
            </a:r>
          </a:p>
        </p:txBody>
      </p:sp>
    </p:spTree>
    <p:extLst>
      <p:ext uri="{BB962C8B-B14F-4D97-AF65-F5344CB8AC3E}">
        <p14:creationId xmlns:p14="http://schemas.microsoft.com/office/powerpoint/2010/main" val="3003057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A5B74-E4B2-7442-A871-1142B9460F58}"/>
              </a:ext>
            </a:extLst>
          </p:cNvPr>
          <p:cNvSpPr>
            <a:spLocks noGrp="1"/>
          </p:cNvSpPr>
          <p:nvPr>
            <p:ph type="title"/>
          </p:nvPr>
        </p:nvSpPr>
        <p:spPr/>
        <p:txBody>
          <a:bodyPr/>
          <a:lstStyle/>
          <a:p>
            <a:r>
              <a:rPr lang="en-US" dirty="0"/>
              <a:t>RQ #2: Profiles of engagement using LPA</a:t>
            </a:r>
          </a:p>
        </p:txBody>
      </p:sp>
      <p:pic>
        <p:nvPicPr>
          <p:cNvPr id="3" name="Picture 2">
            <a:extLst>
              <a:ext uri="{FF2B5EF4-FFF2-40B4-BE49-F238E27FC236}">
                <a16:creationId xmlns:a16="http://schemas.microsoft.com/office/drawing/2014/main" id="{A9294BC1-295A-F843-AAD3-8F2E9C8B0162}"/>
              </a:ext>
            </a:extLst>
          </p:cNvPr>
          <p:cNvPicPr>
            <a:picLocks noChangeAspect="1"/>
          </p:cNvPicPr>
          <p:nvPr/>
        </p:nvPicPr>
        <p:blipFill>
          <a:blip r:embed="rId3"/>
          <a:stretch>
            <a:fillRect/>
          </a:stretch>
        </p:blipFill>
        <p:spPr>
          <a:xfrm>
            <a:off x="2543421" y="1416204"/>
            <a:ext cx="7105157" cy="5156313"/>
          </a:xfrm>
          <a:prstGeom prst="rect">
            <a:avLst/>
          </a:prstGeom>
        </p:spPr>
      </p:pic>
    </p:spTree>
    <p:extLst>
      <p:ext uri="{BB962C8B-B14F-4D97-AF65-F5344CB8AC3E}">
        <p14:creationId xmlns:p14="http://schemas.microsoft.com/office/powerpoint/2010/main" val="4179825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A5B74-E4B2-7442-A871-1142B9460F58}"/>
              </a:ext>
            </a:extLst>
          </p:cNvPr>
          <p:cNvSpPr>
            <a:spLocks noGrp="1"/>
          </p:cNvSpPr>
          <p:nvPr>
            <p:ph type="title"/>
          </p:nvPr>
        </p:nvSpPr>
        <p:spPr/>
        <p:txBody>
          <a:bodyPr/>
          <a:lstStyle/>
          <a:p>
            <a:r>
              <a:rPr lang="en-US" dirty="0"/>
              <a:t>RQ #3: Sources of variability via ICCs</a:t>
            </a:r>
          </a:p>
        </p:txBody>
      </p:sp>
      <p:pic>
        <p:nvPicPr>
          <p:cNvPr id="6" name="Picture 5">
            <a:extLst>
              <a:ext uri="{FF2B5EF4-FFF2-40B4-BE49-F238E27FC236}">
                <a16:creationId xmlns:a16="http://schemas.microsoft.com/office/drawing/2014/main" id="{A6F2AF48-1A52-684B-ADA8-3D9379EBA251}"/>
              </a:ext>
            </a:extLst>
          </p:cNvPr>
          <p:cNvPicPr>
            <a:picLocks noChangeAspect="1"/>
          </p:cNvPicPr>
          <p:nvPr/>
        </p:nvPicPr>
        <p:blipFill>
          <a:blip r:embed="rId3"/>
          <a:stretch>
            <a:fillRect/>
          </a:stretch>
        </p:blipFill>
        <p:spPr>
          <a:xfrm>
            <a:off x="2119198" y="1690688"/>
            <a:ext cx="7953603" cy="4899834"/>
          </a:xfrm>
          <a:prstGeom prst="rect">
            <a:avLst/>
          </a:prstGeom>
        </p:spPr>
      </p:pic>
    </p:spTree>
    <p:extLst>
      <p:ext uri="{BB962C8B-B14F-4D97-AF65-F5344CB8AC3E}">
        <p14:creationId xmlns:p14="http://schemas.microsoft.com/office/powerpoint/2010/main" val="26010107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A5B74-E4B2-7442-A871-1142B9460F58}"/>
              </a:ext>
            </a:extLst>
          </p:cNvPr>
          <p:cNvSpPr>
            <a:spLocks noGrp="1"/>
          </p:cNvSpPr>
          <p:nvPr>
            <p:ph type="title"/>
          </p:nvPr>
        </p:nvSpPr>
        <p:spPr>
          <a:xfrm>
            <a:off x="838199" y="365125"/>
            <a:ext cx="10977563" cy="1325563"/>
          </a:xfrm>
        </p:spPr>
        <p:txBody>
          <a:bodyPr>
            <a:normAutofit/>
          </a:bodyPr>
          <a:lstStyle/>
          <a:p>
            <a:r>
              <a:rPr lang="en-US" sz="4200" dirty="0"/>
              <a:t>RQ #4: Relations with profiles of engagement</a:t>
            </a:r>
          </a:p>
        </p:txBody>
      </p:sp>
      <p:sp>
        <p:nvSpPr>
          <p:cNvPr id="9" name="TextBox 8">
            <a:extLst>
              <a:ext uri="{FF2B5EF4-FFF2-40B4-BE49-F238E27FC236}">
                <a16:creationId xmlns:a16="http://schemas.microsoft.com/office/drawing/2014/main" id="{119345D1-1D1F-EF44-BC4D-DB7247954CD7}"/>
              </a:ext>
            </a:extLst>
          </p:cNvPr>
          <p:cNvSpPr txBox="1"/>
          <p:nvPr/>
        </p:nvSpPr>
        <p:spPr>
          <a:xfrm>
            <a:off x="3702206" y="2881313"/>
            <a:ext cx="535258" cy="276999"/>
          </a:xfrm>
          <a:prstGeom prst="rect">
            <a:avLst/>
          </a:prstGeom>
          <a:noFill/>
        </p:spPr>
        <p:txBody>
          <a:bodyPr wrap="square" rtlCol="0">
            <a:spAutoFit/>
          </a:bodyPr>
          <a:lstStyle/>
          <a:p>
            <a:r>
              <a:rPr lang="en-US" sz="1200" dirty="0"/>
              <a:t>0.03</a:t>
            </a:r>
          </a:p>
        </p:txBody>
      </p:sp>
      <p:sp>
        <p:nvSpPr>
          <p:cNvPr id="10" name="TextBox 9">
            <a:extLst>
              <a:ext uri="{FF2B5EF4-FFF2-40B4-BE49-F238E27FC236}">
                <a16:creationId xmlns:a16="http://schemas.microsoft.com/office/drawing/2014/main" id="{51ADDCFF-C1C7-DA41-8231-F7F3EEBCE522}"/>
              </a:ext>
            </a:extLst>
          </p:cNvPr>
          <p:cNvSpPr txBox="1"/>
          <p:nvPr/>
        </p:nvSpPr>
        <p:spPr>
          <a:xfrm>
            <a:off x="3702206" y="3317889"/>
            <a:ext cx="468352" cy="276999"/>
          </a:xfrm>
          <a:prstGeom prst="rect">
            <a:avLst/>
          </a:prstGeom>
          <a:noFill/>
        </p:spPr>
        <p:txBody>
          <a:bodyPr wrap="square" rtlCol="0">
            <a:spAutoFit/>
          </a:bodyPr>
          <a:lstStyle/>
          <a:p>
            <a:r>
              <a:rPr lang="en-US" sz="1200" dirty="0"/>
              <a:t>0.03</a:t>
            </a:r>
          </a:p>
        </p:txBody>
      </p:sp>
      <p:pic>
        <p:nvPicPr>
          <p:cNvPr id="4" name="Picture 3">
            <a:extLst>
              <a:ext uri="{FF2B5EF4-FFF2-40B4-BE49-F238E27FC236}">
                <a16:creationId xmlns:a16="http://schemas.microsoft.com/office/drawing/2014/main" id="{07285087-9DF2-4F42-95DF-34B06289EBFF}"/>
              </a:ext>
            </a:extLst>
          </p:cNvPr>
          <p:cNvPicPr>
            <a:picLocks noChangeAspect="1"/>
          </p:cNvPicPr>
          <p:nvPr/>
        </p:nvPicPr>
        <p:blipFill>
          <a:blip r:embed="rId2"/>
          <a:stretch>
            <a:fillRect/>
          </a:stretch>
        </p:blipFill>
        <p:spPr>
          <a:xfrm>
            <a:off x="1954871" y="1501118"/>
            <a:ext cx="7289490" cy="4865158"/>
          </a:xfrm>
          <a:prstGeom prst="rect">
            <a:avLst/>
          </a:prstGeom>
        </p:spPr>
      </p:pic>
    </p:spTree>
    <p:extLst>
      <p:ext uri="{BB962C8B-B14F-4D97-AF65-F5344CB8AC3E}">
        <p14:creationId xmlns:p14="http://schemas.microsoft.com/office/powerpoint/2010/main" val="3880751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7E30946-03C1-3A48-A04A-74929E0845AC}"/>
              </a:ext>
            </a:extLst>
          </p:cNvPr>
          <p:cNvPicPr>
            <a:picLocks noChangeAspect="1"/>
          </p:cNvPicPr>
          <p:nvPr/>
        </p:nvPicPr>
        <p:blipFill>
          <a:blip r:embed="rId3"/>
          <a:stretch>
            <a:fillRect/>
          </a:stretch>
        </p:blipFill>
        <p:spPr>
          <a:xfrm>
            <a:off x="1951535" y="1505414"/>
            <a:ext cx="7284657" cy="4861932"/>
          </a:xfrm>
          <a:prstGeom prst="rect">
            <a:avLst/>
          </a:prstGeom>
        </p:spPr>
      </p:pic>
      <p:sp>
        <p:nvSpPr>
          <p:cNvPr id="2" name="Title 1">
            <a:extLst>
              <a:ext uri="{FF2B5EF4-FFF2-40B4-BE49-F238E27FC236}">
                <a16:creationId xmlns:a16="http://schemas.microsoft.com/office/drawing/2014/main" id="{D2BA5B74-E4B2-7442-A871-1142B9460F58}"/>
              </a:ext>
            </a:extLst>
          </p:cNvPr>
          <p:cNvSpPr>
            <a:spLocks noGrp="1"/>
          </p:cNvSpPr>
          <p:nvPr>
            <p:ph type="title"/>
          </p:nvPr>
        </p:nvSpPr>
        <p:spPr>
          <a:xfrm>
            <a:off x="838199" y="365125"/>
            <a:ext cx="11020425" cy="1325563"/>
          </a:xfrm>
        </p:spPr>
        <p:txBody>
          <a:bodyPr>
            <a:normAutofit/>
          </a:bodyPr>
          <a:lstStyle/>
          <a:p>
            <a:r>
              <a:rPr lang="en-US" sz="4200" dirty="0"/>
              <a:t>RQ #5: Relations with profiles of engagement</a:t>
            </a:r>
          </a:p>
        </p:txBody>
      </p:sp>
      <p:sp>
        <p:nvSpPr>
          <p:cNvPr id="9" name="TextBox 8">
            <a:extLst>
              <a:ext uri="{FF2B5EF4-FFF2-40B4-BE49-F238E27FC236}">
                <a16:creationId xmlns:a16="http://schemas.microsoft.com/office/drawing/2014/main" id="{119345D1-1D1F-EF44-BC4D-DB7247954CD7}"/>
              </a:ext>
            </a:extLst>
          </p:cNvPr>
          <p:cNvSpPr txBox="1"/>
          <p:nvPr/>
        </p:nvSpPr>
        <p:spPr>
          <a:xfrm>
            <a:off x="3702206" y="2881313"/>
            <a:ext cx="535258" cy="276999"/>
          </a:xfrm>
          <a:prstGeom prst="rect">
            <a:avLst/>
          </a:prstGeom>
          <a:noFill/>
        </p:spPr>
        <p:txBody>
          <a:bodyPr wrap="square" rtlCol="0">
            <a:spAutoFit/>
          </a:bodyPr>
          <a:lstStyle/>
          <a:p>
            <a:r>
              <a:rPr lang="en-US" sz="1200" dirty="0"/>
              <a:t>0.03</a:t>
            </a:r>
          </a:p>
        </p:txBody>
      </p:sp>
      <p:sp>
        <p:nvSpPr>
          <p:cNvPr id="10" name="TextBox 9">
            <a:extLst>
              <a:ext uri="{FF2B5EF4-FFF2-40B4-BE49-F238E27FC236}">
                <a16:creationId xmlns:a16="http://schemas.microsoft.com/office/drawing/2014/main" id="{51ADDCFF-C1C7-DA41-8231-F7F3EEBCE522}"/>
              </a:ext>
            </a:extLst>
          </p:cNvPr>
          <p:cNvSpPr txBox="1"/>
          <p:nvPr/>
        </p:nvSpPr>
        <p:spPr>
          <a:xfrm>
            <a:off x="3702206" y="3317889"/>
            <a:ext cx="468352" cy="276999"/>
          </a:xfrm>
          <a:prstGeom prst="rect">
            <a:avLst/>
          </a:prstGeom>
          <a:noFill/>
        </p:spPr>
        <p:txBody>
          <a:bodyPr wrap="square" rtlCol="0">
            <a:spAutoFit/>
          </a:bodyPr>
          <a:lstStyle/>
          <a:p>
            <a:r>
              <a:rPr lang="en-US" sz="1200" dirty="0"/>
              <a:t>0.03</a:t>
            </a:r>
          </a:p>
        </p:txBody>
      </p:sp>
      <p:sp>
        <p:nvSpPr>
          <p:cNvPr id="11" name="TextBox 10">
            <a:extLst>
              <a:ext uri="{FF2B5EF4-FFF2-40B4-BE49-F238E27FC236}">
                <a16:creationId xmlns:a16="http://schemas.microsoft.com/office/drawing/2014/main" id="{341B8661-B39F-0A49-97B4-60DE759BA573}"/>
              </a:ext>
            </a:extLst>
          </p:cNvPr>
          <p:cNvSpPr txBox="1"/>
          <p:nvPr/>
        </p:nvSpPr>
        <p:spPr>
          <a:xfrm>
            <a:off x="4557132" y="5040932"/>
            <a:ext cx="535258" cy="276999"/>
          </a:xfrm>
          <a:prstGeom prst="rect">
            <a:avLst/>
          </a:prstGeom>
          <a:noFill/>
        </p:spPr>
        <p:txBody>
          <a:bodyPr wrap="square" rtlCol="0">
            <a:spAutoFit/>
          </a:bodyPr>
          <a:lstStyle/>
          <a:p>
            <a:r>
              <a:rPr lang="en-US" sz="1200" dirty="0"/>
              <a:t>0.04</a:t>
            </a:r>
          </a:p>
        </p:txBody>
      </p:sp>
    </p:spTree>
    <p:extLst>
      <p:ext uri="{BB962C8B-B14F-4D97-AF65-F5344CB8AC3E}">
        <p14:creationId xmlns:p14="http://schemas.microsoft.com/office/powerpoint/2010/main" val="39343932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ED0E5-D4DB-3242-9187-DE7F88E5A483}"/>
              </a:ext>
            </a:extLst>
          </p:cNvPr>
          <p:cNvSpPr>
            <a:spLocks noGrp="1"/>
          </p:cNvSpPr>
          <p:nvPr>
            <p:ph type="title"/>
          </p:nvPr>
        </p:nvSpPr>
        <p:spPr/>
        <p:txBody>
          <a:bodyPr/>
          <a:lstStyle/>
          <a:p>
            <a:r>
              <a:rPr lang="en-US" dirty="0"/>
              <a:t>Insights about work with data</a:t>
            </a:r>
          </a:p>
        </p:txBody>
      </p:sp>
      <p:sp>
        <p:nvSpPr>
          <p:cNvPr id="3" name="Content Placeholder 2">
            <a:extLst>
              <a:ext uri="{FF2B5EF4-FFF2-40B4-BE49-F238E27FC236}">
                <a16:creationId xmlns:a16="http://schemas.microsoft.com/office/drawing/2014/main" id="{013D39A7-E7E0-0F4A-9B39-BE02A1539DF8}"/>
              </a:ext>
            </a:extLst>
          </p:cNvPr>
          <p:cNvSpPr>
            <a:spLocks noGrp="1"/>
          </p:cNvSpPr>
          <p:nvPr>
            <p:ph idx="1"/>
          </p:nvPr>
        </p:nvSpPr>
        <p:spPr>
          <a:xfrm>
            <a:off x="838199" y="1825625"/>
            <a:ext cx="11191875" cy="4351338"/>
          </a:xfrm>
        </p:spPr>
        <p:txBody>
          <a:bodyPr anchor="ctr">
            <a:normAutofit fontScale="77500" lnSpcReduction="20000"/>
          </a:bodyPr>
          <a:lstStyle/>
          <a:p>
            <a:r>
              <a:rPr lang="en-US" dirty="0"/>
              <a:t>Work with data occurred regularly</a:t>
            </a:r>
          </a:p>
          <a:p>
            <a:pPr marL="0" indent="0">
              <a:buNone/>
            </a:pPr>
            <a:endParaRPr lang="en-US" dirty="0"/>
          </a:p>
          <a:p>
            <a:pPr lvl="1"/>
            <a:r>
              <a:rPr lang="en-US" dirty="0"/>
              <a:t>Frequently enough that we might expect to see differences in youths' engagement</a:t>
            </a:r>
          </a:p>
          <a:p>
            <a:pPr marL="0" indent="0">
              <a:buNone/>
            </a:pPr>
            <a:endParaRPr lang="en-US" dirty="0"/>
          </a:p>
          <a:p>
            <a:r>
              <a:rPr lang="en-US" dirty="0"/>
              <a:t>New information about work with data that builds on past research</a:t>
            </a:r>
          </a:p>
          <a:p>
            <a:pPr lvl="1"/>
            <a:endParaRPr lang="en-US" dirty="0"/>
          </a:p>
          <a:p>
            <a:pPr lvl="1"/>
            <a:r>
              <a:rPr lang="en-US" dirty="0"/>
              <a:t>Baseline of engagement in specific aspects of work with data </a:t>
            </a:r>
          </a:p>
          <a:p>
            <a:pPr lvl="1"/>
            <a:endParaRPr lang="en-US" dirty="0"/>
          </a:p>
          <a:p>
            <a:pPr lvl="1"/>
            <a:r>
              <a:rPr lang="en-US" dirty="0"/>
              <a:t>Analytic approach has some potential for studying engagement in practices (across domains)</a:t>
            </a:r>
          </a:p>
          <a:p>
            <a:pPr lvl="1"/>
            <a:endParaRPr lang="en-US" dirty="0"/>
          </a:p>
          <a:p>
            <a:r>
              <a:rPr lang="en-US" dirty="0"/>
              <a:t>Work with data was highly varied in nature</a:t>
            </a:r>
          </a:p>
          <a:p>
            <a:pPr lvl="2"/>
            <a:endParaRPr lang="en-US" dirty="0"/>
          </a:p>
          <a:p>
            <a:pPr lvl="1"/>
            <a:r>
              <a:rPr lang="en-US" dirty="0"/>
              <a:t>As varied as in in science education </a:t>
            </a:r>
            <a:r>
              <a:rPr lang="en-US" sz="1500" dirty="0"/>
              <a:t>(e.g., Berland &amp; McNeil, </a:t>
            </a:r>
            <a:r>
              <a:rPr lang="en-US" sz="1500"/>
              <a:t>2017)</a:t>
            </a:r>
          </a:p>
          <a:p>
            <a:pPr lvl="1"/>
            <a:endParaRPr lang="en-US" sz="1500" dirty="0"/>
          </a:p>
          <a:p>
            <a:pPr lvl="1"/>
            <a:r>
              <a:rPr lang="en-US" dirty="0"/>
              <a:t>Somewhat aligned with descriptions in other domains </a:t>
            </a:r>
            <a:r>
              <a:rPr lang="en-US" sz="1500" dirty="0"/>
              <a:t>(e.g., Dickes, Sengupta, Farris, &amp; Basu, 2016; Hancock et al., 1992)</a:t>
            </a:r>
            <a:endParaRPr lang="en-US" sz="1900" dirty="0"/>
          </a:p>
        </p:txBody>
      </p:sp>
    </p:spTree>
    <p:extLst>
      <p:ext uri="{BB962C8B-B14F-4D97-AF65-F5344CB8AC3E}">
        <p14:creationId xmlns:p14="http://schemas.microsoft.com/office/powerpoint/2010/main" val="34811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0D4C9-F6B8-6D4C-B1F5-A07D1C12A7D1}"/>
              </a:ext>
            </a:extLst>
          </p:cNvPr>
          <p:cNvSpPr>
            <a:spLocks noGrp="1"/>
          </p:cNvSpPr>
          <p:nvPr>
            <p:ph type="title"/>
          </p:nvPr>
        </p:nvSpPr>
        <p:spPr/>
        <p:txBody>
          <a:bodyPr>
            <a:normAutofit/>
          </a:bodyPr>
          <a:lstStyle/>
          <a:p>
            <a:r>
              <a:rPr lang="en-US" sz="3800" dirty="0"/>
              <a:t>Engagement in out-of-school STEM programs</a:t>
            </a:r>
          </a:p>
        </p:txBody>
      </p:sp>
      <p:sp>
        <p:nvSpPr>
          <p:cNvPr id="3" name="Content Placeholder 2">
            <a:extLst>
              <a:ext uri="{FF2B5EF4-FFF2-40B4-BE49-F238E27FC236}">
                <a16:creationId xmlns:a16="http://schemas.microsoft.com/office/drawing/2014/main" id="{CAEFD71E-A03C-B34C-8EF2-63E92CF365C9}"/>
              </a:ext>
            </a:extLst>
          </p:cNvPr>
          <p:cNvSpPr>
            <a:spLocks noGrp="1"/>
          </p:cNvSpPr>
          <p:nvPr>
            <p:ph idx="1"/>
          </p:nvPr>
        </p:nvSpPr>
        <p:spPr/>
        <p:txBody>
          <a:bodyPr anchor="ctr">
            <a:normAutofit fontScale="92500" lnSpcReduction="20000"/>
          </a:bodyPr>
          <a:lstStyle/>
          <a:p>
            <a:r>
              <a:rPr lang="en-US" dirty="0"/>
              <a:t>Same number of profiles as found in past research on profiles of engagement </a:t>
            </a:r>
            <a:r>
              <a:rPr lang="en-US" sz="1800" dirty="0"/>
              <a:t>(e.g., Schmidt, Rosenberg, &amp; Beymer, 2018)</a:t>
            </a:r>
          </a:p>
          <a:p>
            <a:endParaRPr lang="en-US" dirty="0"/>
          </a:p>
          <a:p>
            <a:pPr lvl="1"/>
            <a:r>
              <a:rPr lang="en-US" dirty="0"/>
              <a:t>Some profiles similar to those in past research</a:t>
            </a:r>
          </a:p>
          <a:p>
            <a:pPr marL="457200" lvl="1" indent="0">
              <a:buNone/>
            </a:pPr>
            <a:endParaRPr lang="en-US" i="1" dirty="0"/>
          </a:p>
          <a:p>
            <a:pPr lvl="1"/>
            <a:r>
              <a:rPr lang="en-US" dirty="0"/>
              <a:t>One was distinct: </a:t>
            </a:r>
            <a:r>
              <a:rPr lang="en-US" i="1" dirty="0"/>
              <a:t>Engaged and competent but not challenged</a:t>
            </a:r>
          </a:p>
          <a:p>
            <a:pPr lvl="1"/>
            <a:endParaRPr lang="en-US" i="1" dirty="0"/>
          </a:p>
          <a:p>
            <a:r>
              <a:rPr lang="en-US" dirty="0"/>
              <a:t>Greater in number than in research on achievement goals </a:t>
            </a:r>
            <a:r>
              <a:rPr lang="en-US" sz="1800" dirty="0"/>
              <a:t>(</a:t>
            </a:r>
            <a:r>
              <a:rPr lang="en-US" sz="1800" dirty="0" err="1"/>
              <a:t>Wormington</a:t>
            </a:r>
            <a:r>
              <a:rPr lang="en-US" sz="1800" dirty="0"/>
              <a:t> &amp; Linnenbrink-Garcia, 2017)</a:t>
            </a:r>
          </a:p>
          <a:p>
            <a:pPr lvl="1"/>
            <a:endParaRPr lang="en-US" dirty="0"/>
          </a:p>
          <a:p>
            <a:r>
              <a:rPr lang="en-US" dirty="0"/>
              <a:t>Importance of including perceptions of challenge and competence</a:t>
            </a:r>
          </a:p>
          <a:p>
            <a:endParaRPr lang="en-US" dirty="0"/>
          </a:p>
          <a:p>
            <a:r>
              <a:rPr lang="en-US" dirty="0"/>
              <a:t>Insight into sources of variability via mixed effects models</a:t>
            </a:r>
          </a:p>
        </p:txBody>
      </p:sp>
    </p:spTree>
    <p:extLst>
      <p:ext uri="{BB962C8B-B14F-4D97-AF65-F5344CB8AC3E}">
        <p14:creationId xmlns:p14="http://schemas.microsoft.com/office/powerpoint/2010/main" val="305773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8EA16-B3DD-8A47-861D-24A96CEC1148}"/>
              </a:ext>
            </a:extLst>
          </p:cNvPr>
          <p:cNvSpPr>
            <a:spLocks noGrp="1"/>
          </p:cNvSpPr>
          <p:nvPr>
            <p:ph type="title"/>
          </p:nvPr>
        </p:nvSpPr>
        <p:spPr>
          <a:xfrm>
            <a:off x="838199" y="365125"/>
            <a:ext cx="11071303" cy="1325563"/>
          </a:xfrm>
        </p:spPr>
        <p:txBody>
          <a:bodyPr>
            <a:normAutofit/>
          </a:bodyPr>
          <a:lstStyle/>
          <a:p>
            <a:r>
              <a:rPr lang="en-US" sz="4200" dirty="0"/>
              <a:t>Important relations with engagement</a:t>
            </a:r>
          </a:p>
        </p:txBody>
      </p:sp>
      <p:sp>
        <p:nvSpPr>
          <p:cNvPr id="3" name="Content Placeholder 2">
            <a:extLst>
              <a:ext uri="{FF2B5EF4-FFF2-40B4-BE49-F238E27FC236}">
                <a16:creationId xmlns:a16="http://schemas.microsoft.com/office/drawing/2014/main" id="{6A729A07-3A86-944C-931A-533DEA6482BB}"/>
              </a:ext>
            </a:extLst>
          </p:cNvPr>
          <p:cNvSpPr>
            <a:spLocks noGrp="1"/>
          </p:cNvSpPr>
          <p:nvPr>
            <p:ph idx="1"/>
          </p:nvPr>
        </p:nvSpPr>
        <p:spPr/>
        <p:txBody>
          <a:bodyPr anchor="ctr">
            <a:normAutofit fontScale="92500" lnSpcReduction="10000"/>
          </a:bodyPr>
          <a:lstStyle/>
          <a:p>
            <a:r>
              <a:rPr lang="en-US" dirty="0"/>
              <a:t>Generating data</a:t>
            </a:r>
          </a:p>
          <a:p>
            <a:endParaRPr lang="en-US" i="1" dirty="0"/>
          </a:p>
          <a:p>
            <a:pPr lvl="1"/>
            <a:r>
              <a:rPr lang="en-US" dirty="0"/>
              <a:t>Related to full engagement</a:t>
            </a:r>
          </a:p>
          <a:p>
            <a:pPr lvl="1"/>
            <a:endParaRPr lang="en-US" dirty="0"/>
          </a:p>
          <a:p>
            <a:pPr lvl="1"/>
            <a:r>
              <a:rPr lang="en-US" dirty="0"/>
              <a:t>Inscriptions serve commitments </a:t>
            </a:r>
            <a:r>
              <a:rPr lang="en-US" sz="1400" dirty="0"/>
              <a:t>(Lehrer &amp; Schauble, 2006)</a:t>
            </a:r>
          </a:p>
          <a:p>
            <a:endParaRPr lang="en-US" sz="1800" dirty="0"/>
          </a:p>
          <a:p>
            <a:r>
              <a:rPr lang="en-US" dirty="0"/>
              <a:t>Modeling data</a:t>
            </a:r>
          </a:p>
          <a:p>
            <a:endParaRPr lang="en-US" i="1" dirty="0"/>
          </a:p>
          <a:p>
            <a:pPr lvl="1"/>
            <a:r>
              <a:rPr lang="en-US" dirty="0"/>
              <a:t>Also related to full engagement</a:t>
            </a:r>
          </a:p>
          <a:p>
            <a:pPr lvl="1"/>
            <a:endParaRPr lang="en-US" dirty="0"/>
          </a:p>
          <a:p>
            <a:pPr lvl="1"/>
            <a:r>
              <a:rPr lang="en-US" dirty="0"/>
              <a:t>The central practice </a:t>
            </a:r>
            <a:r>
              <a:rPr lang="en-US" sz="1400" dirty="0"/>
              <a:t>(Schwarz et al., 2009; Lehrer &amp; Schauble, 2015; Weisberg, 2012)</a:t>
            </a:r>
          </a:p>
        </p:txBody>
      </p:sp>
    </p:spTree>
    <p:extLst>
      <p:ext uri="{BB962C8B-B14F-4D97-AF65-F5344CB8AC3E}">
        <p14:creationId xmlns:p14="http://schemas.microsoft.com/office/powerpoint/2010/main" val="9741089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F791C-C249-D240-915E-0DFCDF00FAEE}"/>
              </a:ext>
            </a:extLst>
          </p:cNvPr>
          <p:cNvSpPr>
            <a:spLocks noGrp="1"/>
          </p:cNvSpPr>
          <p:nvPr>
            <p:ph type="title"/>
          </p:nvPr>
        </p:nvSpPr>
        <p:spPr>
          <a:xfrm>
            <a:off x="838199" y="365125"/>
            <a:ext cx="10669859" cy="1325563"/>
          </a:xfrm>
        </p:spPr>
        <p:txBody>
          <a:bodyPr>
            <a:normAutofit/>
          </a:bodyPr>
          <a:lstStyle/>
          <a:p>
            <a:r>
              <a:rPr lang="en-US" sz="3800" dirty="0"/>
              <a:t>Limitations and recommendations for research</a:t>
            </a:r>
          </a:p>
        </p:txBody>
      </p:sp>
      <p:sp>
        <p:nvSpPr>
          <p:cNvPr id="3" name="Content Placeholder 2">
            <a:extLst>
              <a:ext uri="{FF2B5EF4-FFF2-40B4-BE49-F238E27FC236}">
                <a16:creationId xmlns:a16="http://schemas.microsoft.com/office/drawing/2014/main" id="{51570850-886F-F946-A06A-B3E761B72D9D}"/>
              </a:ext>
            </a:extLst>
          </p:cNvPr>
          <p:cNvSpPr>
            <a:spLocks noGrp="1"/>
          </p:cNvSpPr>
          <p:nvPr>
            <p:ph idx="1"/>
          </p:nvPr>
        </p:nvSpPr>
        <p:spPr/>
        <p:txBody>
          <a:bodyPr>
            <a:normAutofit fontScale="62500" lnSpcReduction="20000"/>
          </a:bodyPr>
          <a:lstStyle/>
          <a:p>
            <a:r>
              <a:rPr lang="en-US" dirty="0"/>
              <a:t>Programs were not designed especially to support youth in work with data</a:t>
            </a:r>
          </a:p>
          <a:p>
            <a:pPr lvl="1"/>
            <a:endParaRPr lang="en-US" dirty="0"/>
          </a:p>
          <a:p>
            <a:pPr lvl="1"/>
            <a:r>
              <a:rPr lang="en-US" dirty="0"/>
              <a:t>Environments designed support work with data may support more sustained and sequenced work</a:t>
            </a:r>
          </a:p>
          <a:p>
            <a:pPr lvl="1"/>
            <a:endParaRPr lang="en-US" dirty="0"/>
          </a:p>
          <a:p>
            <a:pPr lvl="1"/>
            <a:r>
              <a:rPr lang="en-US" dirty="0"/>
              <a:t>May show different relations between work with data and engagement</a:t>
            </a:r>
          </a:p>
          <a:p>
            <a:pPr lvl="1"/>
            <a:endParaRPr lang="en-US" dirty="0"/>
          </a:p>
          <a:p>
            <a:r>
              <a:rPr lang="en-US" dirty="0"/>
              <a:t>Work with data can be difficult to measure</a:t>
            </a:r>
          </a:p>
          <a:p>
            <a:pPr lvl="1"/>
            <a:endParaRPr lang="en-US" dirty="0"/>
          </a:p>
          <a:p>
            <a:pPr lvl="1"/>
            <a:r>
              <a:rPr lang="en-US" dirty="0"/>
              <a:t>Measure designed to examine support for STEM skill-building</a:t>
            </a:r>
          </a:p>
          <a:p>
            <a:pPr lvl="1"/>
            <a:endParaRPr lang="en-US" dirty="0"/>
          </a:p>
          <a:p>
            <a:pPr lvl="1"/>
            <a:r>
              <a:rPr lang="en-US" dirty="0"/>
              <a:t>Difficulty of using observational measures of teacher practice </a:t>
            </a:r>
            <a:r>
              <a:rPr lang="en-US" sz="1600" dirty="0"/>
              <a:t>(Mikeska et al., 2017)</a:t>
            </a:r>
            <a:r>
              <a:rPr lang="en-US" dirty="0"/>
              <a:t>, particularly for work with data </a:t>
            </a:r>
            <a:r>
              <a:rPr lang="en-US" sz="1800" dirty="0"/>
              <a:t>(Jones, 2016)</a:t>
            </a:r>
            <a:endParaRPr lang="en-US" dirty="0"/>
          </a:p>
          <a:p>
            <a:pPr lvl="1"/>
            <a:endParaRPr lang="en-US" dirty="0"/>
          </a:p>
          <a:p>
            <a:r>
              <a:rPr lang="en-US" dirty="0"/>
              <a:t>Little variation in terms of profiles used to measure engagement</a:t>
            </a:r>
          </a:p>
          <a:p>
            <a:endParaRPr lang="en-US" dirty="0"/>
          </a:p>
          <a:p>
            <a:pPr lvl="1"/>
            <a:r>
              <a:rPr lang="en-US" dirty="0"/>
              <a:t>Consider other variables that make up engagement</a:t>
            </a:r>
          </a:p>
          <a:p>
            <a:pPr lvl="1"/>
            <a:endParaRPr lang="en-US" dirty="0"/>
          </a:p>
          <a:p>
            <a:pPr lvl="1"/>
            <a:r>
              <a:rPr lang="en-US" dirty="0"/>
              <a:t>Relations with each variable individually</a:t>
            </a:r>
          </a:p>
        </p:txBody>
      </p:sp>
    </p:spTree>
    <p:extLst>
      <p:ext uri="{BB962C8B-B14F-4D97-AF65-F5344CB8AC3E}">
        <p14:creationId xmlns:p14="http://schemas.microsoft.com/office/powerpoint/2010/main" val="4032713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3A9B9-7FC6-FC49-B073-02B32470DA50}"/>
              </a:ext>
            </a:extLst>
          </p:cNvPr>
          <p:cNvSpPr>
            <a:spLocks noGrp="1"/>
          </p:cNvSpPr>
          <p:nvPr>
            <p:ph type="title"/>
          </p:nvPr>
        </p:nvSpPr>
        <p:spPr/>
        <p:txBody>
          <a:bodyPr/>
          <a:lstStyle/>
          <a:p>
            <a:r>
              <a:rPr lang="en-US" dirty="0"/>
              <a:t>Purpose</a:t>
            </a:r>
          </a:p>
        </p:txBody>
      </p:sp>
      <p:sp>
        <p:nvSpPr>
          <p:cNvPr id="3" name="Content Placeholder 2">
            <a:extLst>
              <a:ext uri="{FF2B5EF4-FFF2-40B4-BE49-F238E27FC236}">
                <a16:creationId xmlns:a16="http://schemas.microsoft.com/office/drawing/2014/main" id="{F94CA407-703B-0C41-A1A7-56E782820BA9}"/>
              </a:ext>
            </a:extLst>
          </p:cNvPr>
          <p:cNvSpPr>
            <a:spLocks noGrp="1"/>
          </p:cNvSpPr>
          <p:nvPr>
            <p:ph idx="1"/>
          </p:nvPr>
        </p:nvSpPr>
        <p:spPr/>
        <p:txBody>
          <a:bodyPr anchor="ctr">
            <a:normAutofit/>
          </a:bodyPr>
          <a:lstStyle/>
          <a:p>
            <a:pPr marL="0" indent="0">
              <a:buNone/>
            </a:pPr>
            <a:r>
              <a:rPr lang="en-US" dirty="0"/>
              <a:t>Examine youth engagement in work with data during outside-of-school (summer) STEM enrichment programs</a:t>
            </a:r>
          </a:p>
          <a:p>
            <a:pPr marL="0" indent="0">
              <a:buNone/>
            </a:pPr>
            <a:endParaRPr lang="en-US" dirty="0"/>
          </a:p>
          <a:p>
            <a:pPr lvl="1"/>
            <a:r>
              <a:rPr lang="en-US" i="1" dirty="0"/>
              <a:t>Describe </a:t>
            </a:r>
            <a:r>
              <a:rPr lang="en-US" dirty="0"/>
              <a:t>the nature of work with data in this context</a:t>
            </a:r>
          </a:p>
          <a:p>
            <a:pPr lvl="1"/>
            <a:endParaRPr lang="en-US" dirty="0"/>
          </a:p>
          <a:p>
            <a:pPr lvl="1"/>
            <a:r>
              <a:rPr lang="en-US" dirty="0"/>
              <a:t>Provide insight into </a:t>
            </a:r>
            <a:r>
              <a:rPr lang="en-US" i="1" dirty="0"/>
              <a:t>relationships</a:t>
            </a:r>
            <a:r>
              <a:rPr lang="en-US" dirty="0"/>
              <a:t> between work with data and youth characteristics and engagement</a:t>
            </a:r>
          </a:p>
        </p:txBody>
      </p:sp>
    </p:spTree>
    <p:extLst>
      <p:ext uri="{BB962C8B-B14F-4D97-AF65-F5344CB8AC3E}">
        <p14:creationId xmlns:p14="http://schemas.microsoft.com/office/powerpoint/2010/main" val="567355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A521E-7F7C-3B4F-8808-98108977DE63}"/>
              </a:ext>
            </a:extLst>
          </p:cNvPr>
          <p:cNvSpPr>
            <a:spLocks noGrp="1"/>
          </p:cNvSpPr>
          <p:nvPr>
            <p:ph type="title"/>
          </p:nvPr>
        </p:nvSpPr>
        <p:spPr/>
        <p:txBody>
          <a:bodyPr/>
          <a:lstStyle/>
          <a:p>
            <a:r>
              <a:rPr lang="en-US" dirty="0"/>
              <a:t>Implications for practice</a:t>
            </a:r>
          </a:p>
        </p:txBody>
      </p:sp>
      <p:sp>
        <p:nvSpPr>
          <p:cNvPr id="3" name="Content Placeholder 2">
            <a:extLst>
              <a:ext uri="{FF2B5EF4-FFF2-40B4-BE49-F238E27FC236}">
                <a16:creationId xmlns:a16="http://schemas.microsoft.com/office/drawing/2014/main" id="{09B82159-F7DC-6144-BCA4-5CDF3D112E48}"/>
              </a:ext>
            </a:extLst>
          </p:cNvPr>
          <p:cNvSpPr>
            <a:spLocks noGrp="1"/>
          </p:cNvSpPr>
          <p:nvPr>
            <p:ph idx="1"/>
          </p:nvPr>
        </p:nvSpPr>
        <p:spPr/>
        <p:txBody>
          <a:bodyPr anchor="ctr">
            <a:normAutofit/>
          </a:bodyPr>
          <a:lstStyle/>
          <a:p>
            <a:r>
              <a:rPr lang="en-US" dirty="0"/>
              <a:t>Generating data and modeling data in particular may be beneficial in terms of engaging youth</a:t>
            </a:r>
          </a:p>
          <a:p>
            <a:pPr lvl="1"/>
            <a:endParaRPr lang="en-US" dirty="0"/>
          </a:p>
          <a:p>
            <a:pPr lvl="1"/>
            <a:r>
              <a:rPr lang="en-US" dirty="0"/>
              <a:t>Youth activity leaders may emphasize these practices </a:t>
            </a:r>
          </a:p>
          <a:p>
            <a:endParaRPr lang="en-US" dirty="0"/>
          </a:p>
          <a:p>
            <a:r>
              <a:rPr lang="en-US" dirty="0"/>
              <a:t>Work with data (and even specific aspects of work with data) does not involve activities that are enacted in a universal way</a:t>
            </a:r>
          </a:p>
          <a:p>
            <a:pPr lvl="1"/>
            <a:endParaRPr lang="en-US" dirty="0"/>
          </a:p>
          <a:p>
            <a:pPr lvl="1"/>
            <a:r>
              <a:rPr lang="en-US" dirty="0"/>
              <a:t>Who works with data, how they do so, and how much time is required</a:t>
            </a:r>
          </a:p>
        </p:txBody>
      </p:sp>
    </p:spTree>
    <p:extLst>
      <p:ext uri="{BB962C8B-B14F-4D97-AF65-F5344CB8AC3E}">
        <p14:creationId xmlns:p14="http://schemas.microsoft.com/office/powerpoint/2010/main" val="711854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2671E-E45F-EA41-B641-ACFC58E52193}"/>
              </a:ext>
            </a:extLst>
          </p:cNvPr>
          <p:cNvSpPr>
            <a:spLocks noGrp="1"/>
          </p:cNvSpPr>
          <p:nvPr>
            <p:ph type="title"/>
          </p:nvPr>
        </p:nvSpPr>
        <p:spPr/>
        <p:txBody>
          <a:bodyPr>
            <a:normAutofit/>
          </a:bodyPr>
          <a:lstStyle/>
          <a:p>
            <a:r>
              <a:rPr lang="en-US" sz="3800" dirty="0"/>
              <a:t>Thank you! Acknowledgments and dedication</a:t>
            </a:r>
          </a:p>
        </p:txBody>
      </p:sp>
      <p:sp>
        <p:nvSpPr>
          <p:cNvPr id="3" name="Content Placeholder 2">
            <a:extLst>
              <a:ext uri="{FF2B5EF4-FFF2-40B4-BE49-F238E27FC236}">
                <a16:creationId xmlns:a16="http://schemas.microsoft.com/office/drawing/2014/main" id="{DB79B7B0-D764-C649-90C8-E175F9F00280}"/>
              </a:ext>
            </a:extLst>
          </p:cNvPr>
          <p:cNvSpPr>
            <a:spLocks noGrp="1"/>
          </p:cNvSpPr>
          <p:nvPr>
            <p:ph idx="1"/>
          </p:nvPr>
        </p:nvSpPr>
        <p:spPr/>
        <p:txBody>
          <a:bodyPr anchor="ctr">
            <a:normAutofit fontScale="85000" lnSpcReduction="20000"/>
          </a:bodyPr>
          <a:lstStyle/>
          <a:p>
            <a:r>
              <a:rPr lang="en-US" dirty="0"/>
              <a:t>Matthew Koehler, Jennifer Schmidt, Linnenbrink-Garcia, and Christina Schwarz</a:t>
            </a:r>
          </a:p>
          <a:p>
            <a:endParaRPr lang="en-US" dirty="0"/>
          </a:p>
          <a:p>
            <a:r>
              <a:rPr lang="en-US" dirty="0"/>
              <a:t>Thank you to my other mentors in the EPET program (particularly Leigh Graves Wolf) and to my peers in the program and at MSU</a:t>
            </a:r>
          </a:p>
          <a:p>
            <a:endParaRPr lang="en-US" dirty="0"/>
          </a:p>
          <a:p>
            <a:r>
              <a:rPr lang="en-US" dirty="0"/>
              <a:t>Thank you to collaborators Lee Shumow and Neil Naftzger for their work on the STEM Interest and Engagement project </a:t>
            </a:r>
            <a:r>
              <a:rPr lang="en-US" sz="1800" dirty="0"/>
              <a:t>(National Science Foundation DRL-1421198)</a:t>
            </a:r>
          </a:p>
          <a:p>
            <a:endParaRPr lang="en-US" sz="1800" dirty="0"/>
          </a:p>
          <a:p>
            <a:r>
              <a:rPr lang="en-US" dirty="0"/>
              <a:t>Thank you to participating youth activity leaders and youth</a:t>
            </a:r>
          </a:p>
          <a:p>
            <a:endParaRPr lang="en-US" dirty="0"/>
          </a:p>
          <a:p>
            <a:r>
              <a:rPr lang="en-US" dirty="0"/>
              <a:t>This dissertation is dedicated to Katie and to Jonah and to my family</a:t>
            </a:r>
          </a:p>
        </p:txBody>
      </p:sp>
    </p:spTree>
    <p:extLst>
      <p:ext uri="{BB962C8B-B14F-4D97-AF65-F5344CB8AC3E}">
        <p14:creationId xmlns:p14="http://schemas.microsoft.com/office/powerpoint/2010/main" val="41357192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D17A4-C453-5942-AAA3-235B53A90662}"/>
              </a:ext>
            </a:extLst>
          </p:cNvPr>
          <p:cNvSpPr>
            <a:spLocks noGrp="1"/>
          </p:cNvSpPr>
          <p:nvPr>
            <p:ph type="title"/>
          </p:nvPr>
        </p:nvSpPr>
        <p:spPr/>
        <p:txBody>
          <a:bodyPr/>
          <a:lstStyle/>
          <a:p>
            <a:pPr algn="ctr"/>
            <a:r>
              <a:rPr lang="en-US" dirty="0"/>
              <a:t>ADDITIONAL SLIDES</a:t>
            </a:r>
          </a:p>
        </p:txBody>
      </p:sp>
    </p:spTree>
    <p:extLst>
      <p:ext uri="{BB962C8B-B14F-4D97-AF65-F5344CB8AC3E}">
        <p14:creationId xmlns:p14="http://schemas.microsoft.com/office/powerpoint/2010/main" val="31139000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D8A69-26C1-D84A-AEB5-25D332DEA282}"/>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52AFC6C2-5610-B440-ACF5-D8B778EF4B90}"/>
              </a:ext>
            </a:extLst>
          </p:cNvPr>
          <p:cNvPicPr>
            <a:picLocks noChangeAspect="1"/>
          </p:cNvPicPr>
          <p:nvPr/>
        </p:nvPicPr>
        <p:blipFill>
          <a:blip r:embed="rId2"/>
          <a:stretch>
            <a:fillRect/>
          </a:stretch>
        </p:blipFill>
        <p:spPr>
          <a:xfrm>
            <a:off x="955288" y="2041713"/>
            <a:ext cx="10281424" cy="3298961"/>
          </a:xfrm>
          <a:prstGeom prst="rect">
            <a:avLst/>
          </a:prstGeom>
        </p:spPr>
      </p:pic>
    </p:spTree>
    <p:extLst>
      <p:ext uri="{BB962C8B-B14F-4D97-AF65-F5344CB8AC3E}">
        <p14:creationId xmlns:p14="http://schemas.microsoft.com/office/powerpoint/2010/main" val="32916688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76AD2-AD0F-9048-AD84-24E4C7C6D05B}"/>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E8572E65-89F3-7943-B7D8-52B8CEEBA300}"/>
              </a:ext>
            </a:extLst>
          </p:cNvPr>
          <p:cNvPicPr>
            <a:picLocks noChangeAspect="1"/>
          </p:cNvPicPr>
          <p:nvPr/>
        </p:nvPicPr>
        <p:blipFill>
          <a:blip r:embed="rId2"/>
          <a:stretch>
            <a:fillRect/>
          </a:stretch>
        </p:blipFill>
        <p:spPr>
          <a:xfrm>
            <a:off x="3170974" y="1690688"/>
            <a:ext cx="6095690" cy="4423729"/>
          </a:xfrm>
          <a:prstGeom prst="rect">
            <a:avLst/>
          </a:prstGeom>
        </p:spPr>
      </p:pic>
    </p:spTree>
    <p:extLst>
      <p:ext uri="{BB962C8B-B14F-4D97-AF65-F5344CB8AC3E}">
        <p14:creationId xmlns:p14="http://schemas.microsoft.com/office/powerpoint/2010/main" val="13411275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662F4-DE96-284A-884F-5746D5A564B8}"/>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D02A7B97-5FCC-3C41-A422-B6572E7A09F9}"/>
              </a:ext>
            </a:extLst>
          </p:cNvPr>
          <p:cNvPicPr>
            <a:picLocks noChangeAspect="1"/>
          </p:cNvPicPr>
          <p:nvPr/>
        </p:nvPicPr>
        <p:blipFill>
          <a:blip r:embed="rId3"/>
          <a:stretch>
            <a:fillRect/>
          </a:stretch>
        </p:blipFill>
        <p:spPr>
          <a:xfrm>
            <a:off x="2425700" y="1035050"/>
            <a:ext cx="7340600" cy="4787900"/>
          </a:xfrm>
          <a:prstGeom prst="rect">
            <a:avLst/>
          </a:prstGeom>
        </p:spPr>
      </p:pic>
    </p:spTree>
    <p:extLst>
      <p:ext uri="{BB962C8B-B14F-4D97-AF65-F5344CB8AC3E}">
        <p14:creationId xmlns:p14="http://schemas.microsoft.com/office/powerpoint/2010/main" val="14074661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A6A90-55E0-5A45-93CC-F808979B99D2}"/>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10477E62-DD5B-B24E-9A8A-FA90A3CFED99}"/>
              </a:ext>
            </a:extLst>
          </p:cNvPr>
          <p:cNvPicPr>
            <a:picLocks noChangeAspect="1"/>
          </p:cNvPicPr>
          <p:nvPr/>
        </p:nvPicPr>
        <p:blipFill>
          <a:blip r:embed="rId2"/>
          <a:stretch>
            <a:fillRect/>
          </a:stretch>
        </p:blipFill>
        <p:spPr>
          <a:xfrm>
            <a:off x="682083" y="2201084"/>
            <a:ext cx="10827834" cy="3211013"/>
          </a:xfrm>
          <a:prstGeom prst="rect">
            <a:avLst/>
          </a:prstGeom>
        </p:spPr>
      </p:pic>
    </p:spTree>
    <p:extLst>
      <p:ext uri="{BB962C8B-B14F-4D97-AF65-F5344CB8AC3E}">
        <p14:creationId xmlns:p14="http://schemas.microsoft.com/office/powerpoint/2010/main" val="424867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A94E3-3187-BD44-B101-D7796668C0C3}"/>
              </a:ext>
            </a:extLst>
          </p:cNvPr>
          <p:cNvSpPr>
            <a:spLocks noGrp="1"/>
          </p:cNvSpPr>
          <p:nvPr>
            <p:ph type="title"/>
          </p:nvPr>
        </p:nvSpPr>
        <p:spPr/>
        <p:txBody>
          <a:bodyPr/>
          <a:lstStyle/>
          <a:p>
            <a:r>
              <a:rPr lang="en-US" dirty="0"/>
              <a:t>Conceptualizing work with data</a:t>
            </a:r>
          </a:p>
        </p:txBody>
      </p:sp>
      <p:sp>
        <p:nvSpPr>
          <p:cNvPr id="3" name="Content Placeholder 2">
            <a:extLst>
              <a:ext uri="{FF2B5EF4-FFF2-40B4-BE49-F238E27FC236}">
                <a16:creationId xmlns:a16="http://schemas.microsoft.com/office/drawing/2014/main" id="{EF8FFC02-CCAD-854D-8467-B904EBD9B401}"/>
              </a:ext>
            </a:extLst>
          </p:cNvPr>
          <p:cNvSpPr>
            <a:spLocks noGrp="1"/>
          </p:cNvSpPr>
          <p:nvPr>
            <p:ph idx="1"/>
          </p:nvPr>
        </p:nvSpPr>
        <p:spPr/>
        <p:txBody>
          <a:bodyPr anchor="ctr">
            <a:normAutofit lnSpcReduction="10000"/>
          </a:bodyPr>
          <a:lstStyle/>
          <a:p>
            <a:r>
              <a:rPr lang="en-US" dirty="0"/>
              <a:t>Asking questions</a:t>
            </a:r>
          </a:p>
          <a:p>
            <a:endParaRPr lang="en-US" dirty="0"/>
          </a:p>
          <a:p>
            <a:r>
              <a:rPr lang="en-US" dirty="0"/>
              <a:t>Making observations</a:t>
            </a:r>
          </a:p>
          <a:p>
            <a:endParaRPr lang="en-US" dirty="0"/>
          </a:p>
          <a:p>
            <a:r>
              <a:rPr lang="en-US" dirty="0"/>
              <a:t>Generating data</a:t>
            </a:r>
          </a:p>
          <a:p>
            <a:endParaRPr lang="en-US" dirty="0"/>
          </a:p>
          <a:p>
            <a:r>
              <a:rPr lang="en-US" dirty="0"/>
              <a:t>Data modeling</a:t>
            </a:r>
          </a:p>
          <a:p>
            <a:endParaRPr lang="en-US" dirty="0"/>
          </a:p>
          <a:p>
            <a:r>
              <a:rPr lang="en-US" dirty="0"/>
              <a:t>Interpreting and communicating findings</a:t>
            </a:r>
          </a:p>
        </p:txBody>
      </p:sp>
      <p:sp>
        <p:nvSpPr>
          <p:cNvPr id="4" name="TextBox 3">
            <a:extLst>
              <a:ext uri="{FF2B5EF4-FFF2-40B4-BE49-F238E27FC236}">
                <a16:creationId xmlns:a16="http://schemas.microsoft.com/office/drawing/2014/main" id="{EFE86080-2F79-4842-A173-6633CDB3A775}"/>
              </a:ext>
            </a:extLst>
          </p:cNvPr>
          <p:cNvSpPr txBox="1"/>
          <p:nvPr/>
        </p:nvSpPr>
        <p:spPr>
          <a:xfrm>
            <a:off x="882514" y="6344541"/>
            <a:ext cx="10426972" cy="307777"/>
          </a:xfrm>
          <a:prstGeom prst="rect">
            <a:avLst/>
          </a:prstGeom>
          <a:noFill/>
        </p:spPr>
        <p:txBody>
          <a:bodyPr wrap="square" rtlCol="0">
            <a:spAutoFit/>
          </a:bodyPr>
          <a:lstStyle/>
          <a:p>
            <a:pPr algn="ctr"/>
            <a:r>
              <a:rPr lang="en-US" sz="1400" dirty="0">
                <a:latin typeface="Georgia" panose="02040502050405020303" pitchFamily="18" charset="0"/>
              </a:rPr>
              <a:t>(Franklin et al. 2007; Lehrer &amp; Schauble, 2004; Lee &amp; Wikerson, 2018; Wild &amp; Pfannkuch, 1999)</a:t>
            </a:r>
          </a:p>
        </p:txBody>
      </p:sp>
    </p:spTree>
    <p:extLst>
      <p:ext uri="{BB962C8B-B14F-4D97-AF65-F5344CB8AC3E}">
        <p14:creationId xmlns:p14="http://schemas.microsoft.com/office/powerpoint/2010/main" val="19246479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AAD00-C16B-B34A-A2B3-201DE7E63E9B}"/>
              </a:ext>
            </a:extLst>
          </p:cNvPr>
          <p:cNvSpPr>
            <a:spLocks noGrp="1"/>
          </p:cNvSpPr>
          <p:nvPr>
            <p:ph type="title"/>
          </p:nvPr>
        </p:nvSpPr>
        <p:spPr>
          <a:xfrm>
            <a:off x="838199" y="365125"/>
            <a:ext cx="10977563" cy="1325563"/>
          </a:xfrm>
        </p:spPr>
        <p:txBody>
          <a:bodyPr>
            <a:normAutofit/>
          </a:bodyPr>
          <a:lstStyle/>
          <a:p>
            <a:r>
              <a:rPr lang="en-US" sz="4000" dirty="0"/>
              <a:t>Work with data in out-of-school STEM settings</a:t>
            </a:r>
          </a:p>
        </p:txBody>
      </p:sp>
      <p:sp>
        <p:nvSpPr>
          <p:cNvPr id="3" name="Content Placeholder 2">
            <a:extLst>
              <a:ext uri="{FF2B5EF4-FFF2-40B4-BE49-F238E27FC236}">
                <a16:creationId xmlns:a16="http://schemas.microsoft.com/office/drawing/2014/main" id="{59159E7B-5ADC-714B-9A47-EFE4F3245F31}"/>
              </a:ext>
            </a:extLst>
          </p:cNvPr>
          <p:cNvSpPr>
            <a:spLocks noGrp="1"/>
          </p:cNvSpPr>
          <p:nvPr>
            <p:ph idx="1"/>
          </p:nvPr>
        </p:nvSpPr>
        <p:spPr>
          <a:xfrm>
            <a:off x="838199" y="1825625"/>
            <a:ext cx="10636405" cy="4351338"/>
          </a:xfrm>
        </p:spPr>
        <p:txBody>
          <a:bodyPr anchor="ctr"/>
          <a:lstStyle/>
          <a:p>
            <a:r>
              <a:rPr lang="en-US" dirty="0"/>
              <a:t>Organizing set of activities for STEM disciplines</a:t>
            </a:r>
          </a:p>
          <a:p>
            <a:endParaRPr lang="en-US" dirty="0"/>
          </a:p>
          <a:p>
            <a:r>
              <a:rPr lang="en-US" dirty="0"/>
              <a:t>Found across STEM curricular standards</a:t>
            </a:r>
          </a:p>
          <a:p>
            <a:endParaRPr lang="en-US" dirty="0"/>
          </a:p>
          <a:p>
            <a:r>
              <a:rPr lang="en-US" dirty="0"/>
              <a:t>Potentially valuable but not emphasis of out-of-school programs</a:t>
            </a:r>
          </a:p>
        </p:txBody>
      </p:sp>
    </p:spTree>
    <p:extLst>
      <p:ext uri="{BB962C8B-B14F-4D97-AF65-F5344CB8AC3E}">
        <p14:creationId xmlns:p14="http://schemas.microsoft.com/office/powerpoint/2010/main" val="241232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4AC31-99BC-BC4E-8EE9-C908AF21F3D2}"/>
              </a:ext>
            </a:extLst>
          </p:cNvPr>
          <p:cNvSpPr>
            <a:spLocks noGrp="1"/>
          </p:cNvSpPr>
          <p:nvPr>
            <p:ph type="title"/>
          </p:nvPr>
        </p:nvSpPr>
        <p:spPr/>
        <p:txBody>
          <a:bodyPr/>
          <a:lstStyle/>
          <a:p>
            <a:r>
              <a:rPr lang="en-US" dirty="0"/>
              <a:t>Conceptualizing youth engagement</a:t>
            </a:r>
          </a:p>
        </p:txBody>
      </p:sp>
      <p:sp>
        <p:nvSpPr>
          <p:cNvPr id="3" name="Content Placeholder 2">
            <a:extLst>
              <a:ext uri="{FF2B5EF4-FFF2-40B4-BE49-F238E27FC236}">
                <a16:creationId xmlns:a16="http://schemas.microsoft.com/office/drawing/2014/main" id="{4973636B-11FB-E445-A7E4-289A87763941}"/>
              </a:ext>
            </a:extLst>
          </p:cNvPr>
          <p:cNvSpPr>
            <a:spLocks noGrp="1"/>
          </p:cNvSpPr>
          <p:nvPr>
            <p:ph idx="1"/>
          </p:nvPr>
        </p:nvSpPr>
        <p:spPr>
          <a:xfrm>
            <a:off x="838199" y="1825625"/>
            <a:ext cx="10948640" cy="4351338"/>
          </a:xfrm>
        </p:spPr>
        <p:txBody>
          <a:bodyPr anchor="ctr">
            <a:normAutofit fontScale="92500" lnSpcReduction="10000"/>
          </a:bodyPr>
          <a:lstStyle/>
          <a:p>
            <a:r>
              <a:rPr lang="en-US" dirty="0"/>
              <a:t>Past research points out multiple dimensions of engagement influenced by specific conditions </a:t>
            </a:r>
            <a:r>
              <a:rPr lang="en-US" sz="1900" dirty="0"/>
              <a:t>(Csikszentmihalyi, 1990; Fredericks, Blumenfeld, &amp; Paris, 2004)</a:t>
            </a:r>
          </a:p>
          <a:p>
            <a:endParaRPr lang="en-US" dirty="0"/>
          </a:p>
          <a:p>
            <a:pPr lvl="1"/>
            <a:r>
              <a:rPr lang="en-US" dirty="0"/>
              <a:t>Learning something new (</a:t>
            </a:r>
            <a:r>
              <a:rPr lang="en-US" i="1" dirty="0"/>
              <a:t>cognitive engagement</a:t>
            </a:r>
            <a:r>
              <a:rPr lang="en-US" dirty="0"/>
              <a:t>)</a:t>
            </a:r>
          </a:p>
          <a:p>
            <a:pPr lvl="1"/>
            <a:endParaRPr lang="en-US" dirty="0"/>
          </a:p>
          <a:p>
            <a:pPr lvl="1"/>
            <a:r>
              <a:rPr lang="en-US" dirty="0"/>
              <a:t>Working hard (</a:t>
            </a:r>
            <a:r>
              <a:rPr lang="en-US" i="1" dirty="0"/>
              <a:t>behavioral engagement</a:t>
            </a:r>
            <a:r>
              <a:rPr lang="en-US" dirty="0"/>
              <a:t>)</a:t>
            </a:r>
          </a:p>
          <a:p>
            <a:pPr lvl="1"/>
            <a:endParaRPr lang="en-US" dirty="0"/>
          </a:p>
          <a:p>
            <a:pPr lvl="1"/>
            <a:r>
              <a:rPr lang="en-US" dirty="0"/>
              <a:t>Enjoying the activity (</a:t>
            </a:r>
            <a:r>
              <a:rPr lang="en-US" i="1" dirty="0"/>
              <a:t>affective engagement</a:t>
            </a:r>
            <a:r>
              <a:rPr lang="en-US" dirty="0"/>
              <a:t>)</a:t>
            </a:r>
          </a:p>
          <a:p>
            <a:pPr marL="457200" lvl="1" indent="0">
              <a:buNone/>
            </a:pPr>
            <a:r>
              <a:rPr lang="en-US" dirty="0"/>
              <a:t> </a:t>
            </a:r>
          </a:p>
          <a:p>
            <a:pPr lvl="1"/>
            <a:r>
              <a:rPr lang="en-US" dirty="0"/>
              <a:t>How challenging the activity is (</a:t>
            </a:r>
            <a:r>
              <a:rPr lang="en-US" i="1" dirty="0"/>
              <a:t>perceptions of challenge</a:t>
            </a:r>
            <a:r>
              <a:rPr lang="en-US" dirty="0"/>
              <a:t>)</a:t>
            </a:r>
          </a:p>
          <a:p>
            <a:pPr marL="457200" lvl="1" indent="0">
              <a:buNone/>
            </a:pPr>
            <a:endParaRPr lang="en-US" dirty="0"/>
          </a:p>
          <a:p>
            <a:pPr lvl="1"/>
            <a:r>
              <a:rPr lang="en-US" dirty="0"/>
              <a:t>How good at the activity youth are (</a:t>
            </a:r>
            <a:r>
              <a:rPr lang="en-US" i="1" dirty="0"/>
              <a:t>perceptions of competence</a:t>
            </a:r>
            <a:r>
              <a:rPr lang="en-US" dirty="0"/>
              <a:t>)</a:t>
            </a:r>
            <a:endParaRPr lang="en-US" i="1" dirty="0"/>
          </a:p>
        </p:txBody>
      </p:sp>
    </p:spTree>
    <p:extLst>
      <p:ext uri="{BB962C8B-B14F-4D97-AF65-F5344CB8AC3E}">
        <p14:creationId xmlns:p14="http://schemas.microsoft.com/office/powerpoint/2010/main" val="1274678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1C3B1-A789-6E4F-8633-D3A693A54614}"/>
              </a:ext>
            </a:extLst>
          </p:cNvPr>
          <p:cNvSpPr>
            <a:spLocks noGrp="1"/>
          </p:cNvSpPr>
          <p:nvPr>
            <p:ph type="title"/>
          </p:nvPr>
        </p:nvSpPr>
        <p:spPr>
          <a:xfrm>
            <a:off x="838199" y="365125"/>
            <a:ext cx="11091863" cy="1325563"/>
          </a:xfrm>
        </p:spPr>
        <p:txBody>
          <a:bodyPr>
            <a:normAutofit/>
          </a:bodyPr>
          <a:lstStyle/>
          <a:p>
            <a:r>
              <a:rPr lang="en-US" sz="4000" dirty="0"/>
              <a:t>Studying engagement in a context-sensitive way</a:t>
            </a:r>
          </a:p>
        </p:txBody>
      </p:sp>
      <p:sp>
        <p:nvSpPr>
          <p:cNvPr id="3" name="Content Placeholder 2">
            <a:extLst>
              <a:ext uri="{FF2B5EF4-FFF2-40B4-BE49-F238E27FC236}">
                <a16:creationId xmlns:a16="http://schemas.microsoft.com/office/drawing/2014/main" id="{BB052B73-A403-A948-AD4B-0945603B29E1}"/>
              </a:ext>
            </a:extLst>
          </p:cNvPr>
          <p:cNvSpPr>
            <a:spLocks noGrp="1"/>
          </p:cNvSpPr>
          <p:nvPr>
            <p:ph idx="1"/>
          </p:nvPr>
        </p:nvSpPr>
        <p:spPr>
          <a:xfrm>
            <a:off x="838200" y="1825625"/>
            <a:ext cx="11353800" cy="4351338"/>
          </a:xfrm>
        </p:spPr>
        <p:txBody>
          <a:bodyPr anchor="ctr">
            <a:normAutofit/>
          </a:bodyPr>
          <a:lstStyle/>
          <a:p>
            <a:r>
              <a:rPr lang="en-US" dirty="0"/>
              <a:t>Use of Experience Sampling Method (ESM) </a:t>
            </a:r>
            <a:r>
              <a:rPr lang="en-US" sz="1800" dirty="0"/>
              <a:t>(e.g., </a:t>
            </a:r>
            <a:r>
              <a:rPr lang="en-US" sz="1800" dirty="0" err="1"/>
              <a:t>Hektner</a:t>
            </a:r>
            <a:r>
              <a:rPr lang="en-US" sz="1800" dirty="0"/>
              <a:t>, Schmidt, &amp; Csikszentmihalyi, 2007</a:t>
            </a:r>
            <a:r>
              <a:rPr lang="en-US" dirty="0"/>
              <a:t>)</a:t>
            </a:r>
          </a:p>
          <a:p>
            <a:endParaRPr lang="en-US" dirty="0"/>
          </a:p>
          <a:p>
            <a:r>
              <a:rPr lang="en-US" dirty="0"/>
              <a:t>Profiles used to investigate how engagement is experienced together and at once </a:t>
            </a:r>
            <a:r>
              <a:rPr lang="en-US" sz="1900" dirty="0"/>
              <a:t>(e.g., Bergman &amp; Magnusson, 1997) </a:t>
            </a:r>
          </a:p>
          <a:p>
            <a:endParaRPr lang="en-US" sz="1900" dirty="0"/>
          </a:p>
          <a:p>
            <a:r>
              <a:rPr lang="en-US" dirty="0"/>
              <a:t>Youth characteristics and individual differences have impacts </a:t>
            </a:r>
            <a:r>
              <a:rPr lang="en-US" sz="1900" dirty="0"/>
              <a:t>(e.g., Bystydzienski, Eisenhart, &amp; Bruning, 2015; Hidi &amp; Renninger, 2006; Shernoff &amp; Schmidt, 2008)</a:t>
            </a:r>
          </a:p>
        </p:txBody>
      </p:sp>
    </p:spTree>
    <p:extLst>
      <p:ext uri="{BB962C8B-B14F-4D97-AF65-F5344CB8AC3E}">
        <p14:creationId xmlns:p14="http://schemas.microsoft.com/office/powerpoint/2010/main" val="870398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A1B53FB-B030-6241-AE35-C400DC9E71B2}"/>
              </a:ext>
            </a:extLst>
          </p:cNvPr>
          <p:cNvSpPr>
            <a:spLocks noGrp="1"/>
          </p:cNvSpPr>
          <p:nvPr>
            <p:ph idx="1"/>
          </p:nvPr>
        </p:nvSpPr>
        <p:spPr/>
        <p:txBody>
          <a:bodyPr anchor="ctr">
            <a:normAutofit fontScale="85000" lnSpcReduction="20000"/>
          </a:bodyPr>
          <a:lstStyle/>
          <a:p>
            <a:pPr marL="514350" indent="-514350">
              <a:buFont typeface="+mj-lt"/>
              <a:buAutoNum type="arabicPeriod"/>
            </a:pPr>
            <a:r>
              <a:rPr lang="en-US" dirty="0"/>
              <a:t>What is the frequency and nature of opportunities for youth to engage in each of the five aspects of work with data in summer STEM programs?</a:t>
            </a:r>
          </a:p>
          <a:p>
            <a:pPr marL="514350" indent="-514350">
              <a:buFont typeface="+mj-lt"/>
              <a:buAutoNum type="arabicPeriod"/>
            </a:pPr>
            <a:endParaRPr lang="en-US" dirty="0"/>
          </a:p>
          <a:p>
            <a:pPr marL="514350" indent="-514350">
              <a:buFont typeface="+mj-lt"/>
              <a:buAutoNum type="arabicPeriod"/>
            </a:pPr>
            <a:r>
              <a:rPr lang="en-US" dirty="0"/>
              <a:t>What profiles of engagement emerge from data collected via ESM in the programs?</a:t>
            </a:r>
          </a:p>
          <a:p>
            <a:pPr marL="514350" indent="-514350">
              <a:buFont typeface="+mj-lt"/>
              <a:buAutoNum type="arabicPeriod"/>
            </a:pPr>
            <a:endParaRPr lang="en-US" dirty="0"/>
          </a:p>
          <a:p>
            <a:pPr marL="514350" indent="-514350">
              <a:buFont typeface="+mj-lt"/>
              <a:buAutoNum type="arabicPeriod"/>
            </a:pPr>
            <a:r>
              <a:rPr lang="en-US" dirty="0"/>
              <a:t>What are sources of variability for the profiles of engagement?</a:t>
            </a:r>
          </a:p>
          <a:p>
            <a:pPr marL="514350" indent="-514350">
              <a:buFont typeface="+mj-lt"/>
              <a:buAutoNum type="arabicPeriod"/>
            </a:pPr>
            <a:endParaRPr lang="en-US" dirty="0"/>
          </a:p>
          <a:p>
            <a:pPr marL="514350" indent="-514350">
              <a:buFont typeface="+mj-lt"/>
              <a:buAutoNum type="arabicPeriod"/>
            </a:pPr>
            <a:r>
              <a:rPr lang="en-US" dirty="0"/>
              <a:t>How do the five aspects of work with data relate to profiles of engagement?</a:t>
            </a:r>
          </a:p>
          <a:p>
            <a:pPr marL="514350" indent="-514350">
              <a:buFont typeface="+mj-lt"/>
              <a:buAutoNum type="arabicPeriod"/>
            </a:pPr>
            <a:endParaRPr lang="en-US" dirty="0"/>
          </a:p>
          <a:p>
            <a:pPr marL="514350" indent="-514350">
              <a:buFont typeface="+mj-lt"/>
              <a:buAutoNum type="arabicPeriod"/>
            </a:pPr>
            <a:r>
              <a:rPr lang="en-US" dirty="0"/>
              <a:t>How do youth characteristics (Relate to profiles of engagement?</a:t>
            </a:r>
          </a:p>
        </p:txBody>
      </p:sp>
      <p:sp>
        <p:nvSpPr>
          <p:cNvPr id="6" name="Title 1">
            <a:extLst>
              <a:ext uri="{FF2B5EF4-FFF2-40B4-BE49-F238E27FC236}">
                <a16:creationId xmlns:a16="http://schemas.microsoft.com/office/drawing/2014/main" id="{80BFF113-6AA7-974B-BB5C-DE33AA3C1A49}"/>
              </a:ext>
            </a:extLst>
          </p:cNvPr>
          <p:cNvSpPr>
            <a:spLocks noGrp="1"/>
          </p:cNvSpPr>
          <p:nvPr>
            <p:ph type="title"/>
          </p:nvPr>
        </p:nvSpPr>
        <p:spPr>
          <a:xfrm>
            <a:off x="838200" y="365125"/>
            <a:ext cx="10515600" cy="1325563"/>
          </a:xfrm>
        </p:spPr>
        <p:txBody>
          <a:bodyPr>
            <a:normAutofit/>
          </a:bodyPr>
          <a:lstStyle/>
          <a:p>
            <a:r>
              <a:rPr lang="en-US" dirty="0"/>
              <a:t>Research questions</a:t>
            </a:r>
          </a:p>
        </p:txBody>
      </p:sp>
    </p:spTree>
    <p:extLst>
      <p:ext uri="{BB962C8B-B14F-4D97-AF65-F5344CB8AC3E}">
        <p14:creationId xmlns:p14="http://schemas.microsoft.com/office/powerpoint/2010/main" val="3508052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6638A-2760-DE44-819F-E6FAE9C8AB9B}"/>
              </a:ext>
            </a:extLst>
          </p:cNvPr>
          <p:cNvSpPr>
            <a:spLocks noGrp="1"/>
          </p:cNvSpPr>
          <p:nvPr>
            <p:ph type="title"/>
          </p:nvPr>
        </p:nvSpPr>
        <p:spPr/>
        <p:txBody>
          <a:bodyPr/>
          <a:lstStyle/>
          <a:p>
            <a:r>
              <a:rPr lang="en-US" dirty="0"/>
              <a:t>Context and participants</a:t>
            </a:r>
          </a:p>
        </p:txBody>
      </p:sp>
      <p:sp>
        <p:nvSpPr>
          <p:cNvPr id="5" name="Content Placeholder 2">
            <a:extLst>
              <a:ext uri="{FF2B5EF4-FFF2-40B4-BE49-F238E27FC236}">
                <a16:creationId xmlns:a16="http://schemas.microsoft.com/office/drawing/2014/main" id="{2B0CFCE3-817C-724C-9CBB-6DC52C7DE929}"/>
              </a:ext>
            </a:extLst>
          </p:cNvPr>
          <p:cNvSpPr>
            <a:spLocks noGrp="1"/>
          </p:cNvSpPr>
          <p:nvPr>
            <p:ph idx="1"/>
          </p:nvPr>
        </p:nvSpPr>
        <p:spPr>
          <a:xfrm>
            <a:off x="838200" y="1690688"/>
            <a:ext cx="10515600" cy="4351338"/>
          </a:xfrm>
        </p:spPr>
        <p:txBody>
          <a:bodyPr anchor="ctr">
            <a:normAutofit fontScale="92500" lnSpcReduction="10000"/>
          </a:bodyPr>
          <a:lstStyle/>
          <a:p>
            <a:r>
              <a:rPr lang="en-US" dirty="0"/>
              <a:t>Programs</a:t>
            </a:r>
          </a:p>
          <a:p>
            <a:endParaRPr lang="en-US" dirty="0"/>
          </a:p>
          <a:p>
            <a:pPr lvl="1"/>
            <a:r>
              <a:rPr lang="en-US" dirty="0"/>
              <a:t>Designed around best practices for out-of-school programs</a:t>
            </a:r>
          </a:p>
          <a:p>
            <a:pPr lvl="1"/>
            <a:endParaRPr lang="en-US" dirty="0"/>
          </a:p>
          <a:p>
            <a:pPr lvl="1"/>
            <a:r>
              <a:rPr lang="en-US" dirty="0"/>
              <a:t>In cities in the Northeast United States</a:t>
            </a:r>
          </a:p>
          <a:p>
            <a:pPr lvl="1"/>
            <a:endParaRPr lang="en-US" dirty="0"/>
          </a:p>
          <a:p>
            <a:r>
              <a:rPr lang="en-US" dirty="0"/>
              <a:t>Youth</a:t>
            </a:r>
          </a:p>
          <a:p>
            <a:endParaRPr lang="en-US" dirty="0"/>
          </a:p>
          <a:p>
            <a:pPr lvl="1"/>
            <a:r>
              <a:rPr lang="en-US" dirty="0"/>
              <a:t>203 youth</a:t>
            </a:r>
          </a:p>
          <a:p>
            <a:pPr lvl="1"/>
            <a:endParaRPr lang="en-US" dirty="0"/>
          </a:p>
          <a:p>
            <a:pPr lvl="1"/>
            <a:r>
              <a:rPr lang="en-US" dirty="0"/>
              <a:t>Racially and ethnically diverse</a:t>
            </a:r>
          </a:p>
        </p:txBody>
      </p:sp>
    </p:spTree>
    <p:extLst>
      <p:ext uri="{BB962C8B-B14F-4D97-AF65-F5344CB8AC3E}">
        <p14:creationId xmlns:p14="http://schemas.microsoft.com/office/powerpoint/2010/main" val="2188852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99F37-79EF-7B42-967D-BD36BB8D9F33}"/>
              </a:ext>
            </a:extLst>
          </p:cNvPr>
          <p:cNvSpPr>
            <a:spLocks noGrp="1"/>
          </p:cNvSpPr>
          <p:nvPr>
            <p:ph type="title"/>
          </p:nvPr>
        </p:nvSpPr>
        <p:spPr/>
        <p:txBody>
          <a:bodyPr/>
          <a:lstStyle/>
          <a:p>
            <a:r>
              <a:rPr lang="en-US" dirty="0"/>
              <a:t>Procedure</a:t>
            </a:r>
          </a:p>
        </p:txBody>
      </p:sp>
      <p:sp>
        <p:nvSpPr>
          <p:cNvPr id="3" name="Content Placeholder 2">
            <a:extLst>
              <a:ext uri="{FF2B5EF4-FFF2-40B4-BE49-F238E27FC236}">
                <a16:creationId xmlns:a16="http://schemas.microsoft.com/office/drawing/2014/main" id="{3B26C943-116F-ED4C-AC21-A216600D43E7}"/>
              </a:ext>
            </a:extLst>
          </p:cNvPr>
          <p:cNvSpPr>
            <a:spLocks noGrp="1"/>
          </p:cNvSpPr>
          <p:nvPr>
            <p:ph idx="1"/>
          </p:nvPr>
        </p:nvSpPr>
        <p:spPr/>
        <p:txBody>
          <a:bodyPr anchor="ctr">
            <a:normAutofit fontScale="70000" lnSpcReduction="20000"/>
          </a:bodyPr>
          <a:lstStyle/>
          <a:p>
            <a:r>
              <a:rPr lang="en-US" dirty="0"/>
              <a:t>Pre-survey</a:t>
            </a:r>
          </a:p>
          <a:p>
            <a:endParaRPr lang="en-US" dirty="0"/>
          </a:p>
          <a:p>
            <a:pPr lvl="1"/>
            <a:r>
              <a:rPr lang="en-US" dirty="0"/>
              <a:t>Pre-program interest in STEM, gender, and racial and ethnic group</a:t>
            </a:r>
          </a:p>
          <a:p>
            <a:pPr lvl="1"/>
            <a:endParaRPr lang="en-US" dirty="0"/>
          </a:p>
          <a:p>
            <a:r>
              <a:rPr lang="en-US" dirty="0"/>
              <a:t>ESM data </a:t>
            </a:r>
          </a:p>
          <a:p>
            <a:endParaRPr lang="en-US" dirty="0"/>
          </a:p>
          <a:p>
            <a:pPr lvl="1"/>
            <a:r>
              <a:rPr lang="en-US" dirty="0"/>
              <a:t>Collected two days each week, for three weeks (weeks 2-4 of the program)</a:t>
            </a:r>
          </a:p>
          <a:p>
            <a:pPr lvl="1"/>
            <a:endParaRPr lang="en-US" dirty="0"/>
          </a:p>
          <a:p>
            <a:pPr lvl="1"/>
            <a:r>
              <a:rPr lang="en-US" dirty="0"/>
              <a:t>Signals were at different times between programs and between days</a:t>
            </a:r>
          </a:p>
          <a:p>
            <a:pPr marL="457200" lvl="1" indent="0">
              <a:buNone/>
            </a:pPr>
            <a:endParaRPr lang="en-US" dirty="0"/>
          </a:p>
          <a:p>
            <a:r>
              <a:rPr lang="en-US" dirty="0"/>
              <a:t>Video-recordings of programs</a:t>
            </a:r>
          </a:p>
          <a:p>
            <a:endParaRPr lang="en-US" dirty="0"/>
          </a:p>
          <a:p>
            <a:pPr lvl="1"/>
            <a:r>
              <a:rPr lang="en-US" dirty="0"/>
              <a:t>Video segmented into instructional episodes, activities before ESM signal</a:t>
            </a:r>
          </a:p>
          <a:p>
            <a:pPr lvl="1"/>
            <a:endParaRPr lang="en-US" dirty="0"/>
          </a:p>
          <a:p>
            <a:pPr lvl="1"/>
            <a:r>
              <a:rPr lang="en-US" dirty="0"/>
              <a:t>Variables for work with data from STEM-PQA measure </a:t>
            </a:r>
            <a:r>
              <a:rPr lang="en-US" sz="2000" dirty="0"/>
              <a:t>(Forum for Youth Investment, 2012)</a:t>
            </a:r>
          </a:p>
        </p:txBody>
      </p:sp>
    </p:spTree>
    <p:extLst>
      <p:ext uri="{BB962C8B-B14F-4D97-AF65-F5344CB8AC3E}">
        <p14:creationId xmlns:p14="http://schemas.microsoft.com/office/powerpoint/2010/main" val="1228538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5415</TotalTime>
  <Words>2071</Words>
  <Application>Microsoft Macintosh PowerPoint</Application>
  <PresentationFormat>Widescreen</PresentationFormat>
  <Paragraphs>235</Paragraphs>
  <Slides>26</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Georgia</vt:lpstr>
      <vt:lpstr>Office Theme</vt:lpstr>
      <vt:lpstr>Understanding Work With Data in Summer STEM Programs Through An Experience Sampling Method Approach</vt:lpstr>
      <vt:lpstr>Purpose</vt:lpstr>
      <vt:lpstr>Conceptualizing work with data</vt:lpstr>
      <vt:lpstr>Work with data in out-of-school STEM settings</vt:lpstr>
      <vt:lpstr>Conceptualizing youth engagement</vt:lpstr>
      <vt:lpstr>Studying engagement in a context-sensitive way</vt:lpstr>
      <vt:lpstr>Research questions</vt:lpstr>
      <vt:lpstr>Context and participants</vt:lpstr>
      <vt:lpstr>Procedure</vt:lpstr>
      <vt:lpstr>RQ #1: Frequency and nature of work with data</vt:lpstr>
      <vt:lpstr>RQ #1: Frequency and nature of work with data</vt:lpstr>
      <vt:lpstr>RQ #2: Profiles of engagement using LPA</vt:lpstr>
      <vt:lpstr>RQ #3: Sources of variability via ICCs</vt:lpstr>
      <vt:lpstr>RQ #4: Relations with profiles of engagement</vt:lpstr>
      <vt:lpstr>RQ #5: Relations with profiles of engagement</vt:lpstr>
      <vt:lpstr>Insights about work with data</vt:lpstr>
      <vt:lpstr>Engagement in out-of-school STEM programs</vt:lpstr>
      <vt:lpstr>Important relations with engagement</vt:lpstr>
      <vt:lpstr>Limitations and recommendations for research</vt:lpstr>
      <vt:lpstr>Implications for practice</vt:lpstr>
      <vt:lpstr>Thank you! Acknowledgments and dedication</vt:lpstr>
      <vt:lpstr>ADDITIONAL SLIDES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Work With Data in Summer STEM Programs Through An Experience Sampling Method Approach</dc:title>
  <dc:creator>Rosenberg, Joshua Michael</dc:creator>
  <cp:lastModifiedBy>Rosenberg, Joshua Michael</cp:lastModifiedBy>
  <cp:revision>369</cp:revision>
  <dcterms:created xsi:type="dcterms:W3CDTF">2018-06-15T14:11:39Z</dcterms:created>
  <dcterms:modified xsi:type="dcterms:W3CDTF">2018-06-22T18:51:23Z</dcterms:modified>
</cp:coreProperties>
</file>

<file path=docProps/thumbnail.jpeg>
</file>